
<file path=[Content_Types].xml><?xml version="1.0" encoding="utf-8"?>
<Types xmlns="http://schemas.openxmlformats.org/package/2006/content-types">
  <Default Extension="png" ContentType="image/png"/>
  <Default Extension="m4a" ContentType="audio/mp4"/>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70" r:id="rId4"/>
  </p:sldMasterIdLst>
  <p:sldIdLst>
    <p:sldId id="256" r:id="rId5"/>
    <p:sldId id="264" r:id="rId6"/>
    <p:sldId id="259" r:id="rId7"/>
    <p:sldId id="267" r:id="rId8"/>
    <p:sldId id="284" r:id="rId9"/>
    <p:sldId id="283" r:id="rId10"/>
    <p:sldId id="280" r:id="rId11"/>
    <p:sldId id="268" r:id="rId12"/>
    <p:sldId id="274" r:id="rId13"/>
    <p:sldId id="281" r:id="rId14"/>
    <p:sldId id="265" r:id="rId15"/>
    <p:sldId id="275" r:id="rId16"/>
    <p:sldId id="276" r:id="rId17"/>
    <p:sldId id="260" r:id="rId18"/>
    <p:sldId id="257" r:id="rId19"/>
    <p:sldId id="277" r:id="rId20"/>
    <p:sldId id="278" r:id="rId21"/>
    <p:sldId id="261" r:id="rId2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492" autoAdjust="0"/>
    <p:restoredTop sz="94660"/>
  </p:normalViewPr>
  <p:slideViewPr>
    <p:cSldViewPr snapToGrid="0">
      <p:cViewPr varScale="1">
        <p:scale>
          <a:sx n="68" d="100"/>
          <a:sy n="68" d="100"/>
        </p:scale>
        <p:origin x="72"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11" name="Freeform 6" title="scalloped circle"/>
          <p:cNvSpPr/>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2" name="Title 1"/>
          <p:cNvSpPr>
            <a:spLocks noGrp="1"/>
          </p:cNvSpPr>
          <p:nvPr>
            <p:ph type="ctrTitle"/>
          </p:nvPr>
        </p:nvSpPr>
        <p:spPr>
          <a:xfrm>
            <a:off x="1078523" y="1098388"/>
            <a:ext cx="10318418" cy="4394988"/>
          </a:xfrm>
        </p:spPr>
        <p:txBody>
          <a:bodyPr anchor="ctr">
            <a:noAutofit/>
          </a:bodyPr>
          <a:lstStyle>
            <a:lvl1pPr algn="ctr">
              <a:defRPr sz="10000" spc="800" baseline="0"/>
            </a:lvl1pPr>
          </a:lstStyle>
          <a:p>
            <a:r>
              <a:rPr lang="en-US"/>
              <a:t>Click to edit Master title style</a:t>
            </a:r>
            <a:endParaRPr lang="en-US" dirty="0"/>
          </a:p>
        </p:txBody>
      </p:sp>
      <p:sp>
        <p:nvSpPr>
          <p:cNvPr id="3" name="Subtitle 2"/>
          <p:cNvSpPr>
            <a:spLocks noGrp="1"/>
          </p:cNvSpPr>
          <p:nvPr>
            <p:ph type="subTitle" idx="1"/>
          </p:nvPr>
        </p:nvSpPr>
        <p:spPr>
          <a:xfrm>
            <a:off x="2215045" y="5979196"/>
            <a:ext cx="8045373" cy="742279"/>
          </a:xfrm>
        </p:spPr>
        <p:txBody>
          <a:bodyPr anchor="t">
            <a:normAutofit/>
          </a:bodyPr>
          <a:lstStyle>
            <a:lvl1pPr marL="0" indent="0" algn="ctr">
              <a:lnSpc>
                <a:spcPct val="100000"/>
              </a:lnSpc>
              <a:buNone/>
              <a:defRPr sz="2000" b="1" i="0" cap="all" spc="40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1078523" y="6375679"/>
            <a:ext cx="2329722" cy="348462"/>
          </a:xfrm>
        </p:spPr>
        <p:txBody>
          <a:bodyPr/>
          <a:lstStyle>
            <a:lvl1pPr>
              <a:defRPr baseline="0">
                <a:solidFill>
                  <a:schemeClr val="accent1">
                    <a:lumMod val="50000"/>
                  </a:schemeClr>
                </a:solidFill>
              </a:defRPr>
            </a:lvl1pPr>
          </a:lstStyle>
          <a:p>
            <a:fld id="{B61BEF0D-F0BB-DE4B-95CE-6DB70DBA9567}" type="datetimeFigureOut">
              <a:rPr lang="en-US" smtClean="0"/>
              <a:pPr/>
              <a:t>1/28/2021</a:t>
            </a:fld>
            <a:endParaRPr lang="en-US" dirty="0"/>
          </a:p>
        </p:txBody>
      </p:sp>
      <p:sp>
        <p:nvSpPr>
          <p:cNvPr id="5" name="Footer Placeholder 4"/>
          <p:cNvSpPr>
            <a:spLocks noGrp="1"/>
          </p:cNvSpPr>
          <p:nvPr>
            <p:ph type="ftr" sz="quarter" idx="11"/>
          </p:nvPr>
        </p:nvSpPr>
        <p:spPr>
          <a:xfrm>
            <a:off x="4180332" y="6375679"/>
            <a:ext cx="4114800" cy="345796"/>
          </a:xfrm>
        </p:spPr>
        <p:txBody>
          <a:bodyPr/>
          <a:lstStyle>
            <a:lvl1pPr>
              <a:defRPr baseline="0">
                <a:solidFill>
                  <a:schemeClr val="accent1">
                    <a:lumMod val="50000"/>
                  </a:schemeClr>
                </a:solidFill>
              </a:defRPr>
            </a:lvl1pPr>
          </a:lstStyle>
          <a:p>
            <a:endParaRPr lang="en-US" dirty="0"/>
          </a:p>
        </p:txBody>
      </p:sp>
      <p:sp>
        <p:nvSpPr>
          <p:cNvPr id="6" name="Slide Number Placeholder 5"/>
          <p:cNvSpPr>
            <a:spLocks noGrp="1"/>
          </p:cNvSpPr>
          <p:nvPr>
            <p:ph type="sldNum" sz="quarter" idx="12"/>
          </p:nvPr>
        </p:nvSpPr>
        <p:spPr>
          <a:xfrm>
            <a:off x="9067218" y="6375679"/>
            <a:ext cx="2329723" cy="345796"/>
          </a:xfrm>
        </p:spPr>
        <p:txBody>
          <a:bodyPr/>
          <a:lstStyle>
            <a:lvl1pPr>
              <a:defRPr baseline="0">
                <a:solidFill>
                  <a:schemeClr val="accent1">
                    <a:lumMod val="50000"/>
                  </a:schemeClr>
                </a:solidFill>
              </a:defRPr>
            </a:lvl1pPr>
          </a:lstStyle>
          <a:p>
            <a:fld id="{D57F1E4F-1CFF-5643-939E-217C01CDF565}" type="slidenum">
              <a:rPr lang="en-US" smtClean="0"/>
              <a:pPr/>
              <a:t>‹#›</a:t>
            </a:fld>
            <a:endParaRPr lang="en-US" dirty="0"/>
          </a:p>
        </p:txBody>
      </p:sp>
      <p:sp>
        <p:nvSpPr>
          <p:cNvPr id="13" name="Rectangle 12" title="left edge border"/>
          <p:cNvSpPr/>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260290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1/28/2021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1169560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066321" y="382386"/>
            <a:ext cx="1492132" cy="560040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57300" y="382385"/>
            <a:ext cx="8392585" cy="560040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1/28/2021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0799776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2647F38-B617-4D2F-AE0A-013F0C4D2C57}" type="datetimeFigureOut">
              <a:rPr lang="en-US" smtClean="0"/>
              <a:t>1/28/2021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97799C9-84D9-46D2-A11E-BCF8A720529D}" type="slidenum">
              <a:rPr lang="en-US" smtClean="0"/>
              <a:t>‹#›</a:t>
            </a:fld>
            <a:endParaRPr lang="en-US" dirty="0"/>
          </a:p>
        </p:txBody>
      </p:sp>
    </p:spTree>
    <p:extLst>
      <p:ext uri="{BB962C8B-B14F-4D97-AF65-F5344CB8AC3E}">
        <p14:creationId xmlns:p14="http://schemas.microsoft.com/office/powerpoint/2010/main" val="662420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42929" y="1073888"/>
            <a:ext cx="8187071" cy="4064627"/>
          </a:xfrm>
        </p:spPr>
        <p:txBody>
          <a:bodyPr anchor="b">
            <a:normAutofit/>
          </a:bodyPr>
          <a:lstStyle>
            <a:lvl1pPr>
              <a:defRPr sz="8400" spc="800"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3242930" y="5159781"/>
            <a:ext cx="7017488" cy="951135"/>
          </a:xfrm>
        </p:spPr>
        <p:txBody>
          <a:bodyPr>
            <a:normAutofit/>
          </a:bodyPr>
          <a:lstStyle>
            <a:lvl1pPr marL="0" indent="0">
              <a:lnSpc>
                <a:spcPct val="100000"/>
              </a:lnSpc>
              <a:buNone/>
              <a:defRPr sz="2000" b="1" i="0" cap="all" spc="400" baseline="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3236546" y="6375679"/>
            <a:ext cx="1493947" cy="348462"/>
          </a:xfrm>
        </p:spPr>
        <p:txBody>
          <a:bodyPr/>
          <a:lstStyle>
            <a:lvl1pPr>
              <a:defRPr baseline="0">
                <a:solidFill>
                  <a:schemeClr val="tx2"/>
                </a:solidFill>
              </a:defRPr>
            </a:lvl1pPr>
          </a:lstStyle>
          <a:p>
            <a:fld id="{B61BEF0D-F0BB-DE4B-95CE-6DB70DBA9567}" type="datetimeFigureOut">
              <a:rPr lang="en-US" smtClean="0"/>
              <a:pPr/>
              <a:t>1/28/2021</a:t>
            </a:fld>
            <a:endParaRPr lang="en-US" dirty="0"/>
          </a:p>
        </p:txBody>
      </p:sp>
      <p:sp>
        <p:nvSpPr>
          <p:cNvPr id="5" name="Footer Placeholder 4"/>
          <p:cNvSpPr>
            <a:spLocks noGrp="1"/>
          </p:cNvSpPr>
          <p:nvPr>
            <p:ph type="ftr" sz="quarter" idx="11"/>
          </p:nvPr>
        </p:nvSpPr>
        <p:spPr>
          <a:xfrm>
            <a:off x="5279064" y="6375679"/>
            <a:ext cx="4114800" cy="345796"/>
          </a:xfrm>
        </p:spPr>
        <p:txBody>
          <a:bodyPr/>
          <a:lstStyle>
            <a:lvl1pP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9942434" y="6375679"/>
            <a:ext cx="1487566" cy="345796"/>
          </a:xfrm>
        </p:spPr>
        <p:txBody>
          <a:bodyPr/>
          <a:lstStyle>
            <a:lvl1pPr>
              <a:defRPr baseline="0">
                <a:solidFill>
                  <a:schemeClr val="tx2"/>
                </a:solidFill>
              </a:defRPr>
            </a:lvl1pPr>
          </a:lstStyle>
          <a:p>
            <a:fld id="{D57F1E4F-1CFF-5643-939E-217C01CDF565}" type="slidenum">
              <a:rPr lang="en-US" smtClean="0"/>
              <a:pPr/>
              <a:t>‹#›</a:t>
            </a:fld>
            <a:endParaRPr lang="en-US" dirty="0"/>
          </a:p>
        </p:txBody>
      </p:sp>
      <p:grpSp>
        <p:nvGrpSpPr>
          <p:cNvPr id="7" name="Group 6" title="left scallop shape"/>
          <p:cNvGrpSpPr/>
          <p:nvPr/>
        </p:nvGrpSpPr>
        <p:grpSpPr>
          <a:xfrm>
            <a:off x="0" y="0"/>
            <a:ext cx="2814638" cy="6858000"/>
            <a:chOff x="0" y="0"/>
            <a:chExt cx="2814638" cy="6858000"/>
          </a:xfrm>
        </p:grpSpPr>
        <p:sp>
          <p:nvSpPr>
            <p:cNvPr id="11" name="Freeform 6" title="left scallop shape"/>
            <p:cNvSpPr/>
            <p:nvPr/>
          </p:nvSpPr>
          <p:spPr bwMode="auto">
            <a:xfrm>
              <a:off x="0" y="0"/>
              <a:ext cx="2814638" cy="6858000"/>
            </a:xfrm>
            <a:custGeom>
              <a:avLst/>
              <a:gdLst/>
              <a:ahLst/>
              <a:cxnLst/>
              <a:rect l="0" t="0" r="r" b="b"/>
              <a:pathLst>
                <a:path w="1773" h="4320">
                  <a:moveTo>
                    <a:pt x="0" y="0"/>
                  </a:moveTo>
                  <a:lnTo>
                    <a:pt x="891" y="0"/>
                  </a:lnTo>
                  <a:lnTo>
                    <a:pt x="906" y="56"/>
                  </a:lnTo>
                  <a:lnTo>
                    <a:pt x="921" y="111"/>
                  </a:lnTo>
                  <a:lnTo>
                    <a:pt x="938" y="165"/>
                  </a:lnTo>
                  <a:lnTo>
                    <a:pt x="957" y="217"/>
                  </a:lnTo>
                  <a:lnTo>
                    <a:pt x="980" y="266"/>
                  </a:lnTo>
                  <a:lnTo>
                    <a:pt x="1007" y="312"/>
                  </a:lnTo>
                  <a:lnTo>
                    <a:pt x="1036" y="351"/>
                  </a:lnTo>
                  <a:lnTo>
                    <a:pt x="1069" y="387"/>
                  </a:lnTo>
                  <a:lnTo>
                    <a:pt x="1105" y="422"/>
                  </a:lnTo>
                  <a:lnTo>
                    <a:pt x="1145" y="456"/>
                  </a:lnTo>
                  <a:lnTo>
                    <a:pt x="1185" y="487"/>
                  </a:lnTo>
                  <a:lnTo>
                    <a:pt x="1227" y="520"/>
                  </a:lnTo>
                  <a:lnTo>
                    <a:pt x="1270" y="551"/>
                  </a:lnTo>
                  <a:lnTo>
                    <a:pt x="1311" y="584"/>
                  </a:lnTo>
                  <a:lnTo>
                    <a:pt x="1352" y="617"/>
                  </a:lnTo>
                  <a:lnTo>
                    <a:pt x="1390" y="651"/>
                  </a:lnTo>
                  <a:lnTo>
                    <a:pt x="1425" y="687"/>
                  </a:lnTo>
                  <a:lnTo>
                    <a:pt x="1456" y="725"/>
                  </a:lnTo>
                  <a:lnTo>
                    <a:pt x="1484" y="765"/>
                  </a:lnTo>
                  <a:lnTo>
                    <a:pt x="1505" y="808"/>
                  </a:lnTo>
                  <a:lnTo>
                    <a:pt x="1521" y="856"/>
                  </a:lnTo>
                  <a:lnTo>
                    <a:pt x="1530" y="907"/>
                  </a:lnTo>
                  <a:lnTo>
                    <a:pt x="1534" y="960"/>
                  </a:lnTo>
                  <a:lnTo>
                    <a:pt x="1534" y="1013"/>
                  </a:lnTo>
                  <a:lnTo>
                    <a:pt x="1530" y="1068"/>
                  </a:lnTo>
                  <a:lnTo>
                    <a:pt x="1523" y="1125"/>
                  </a:lnTo>
                  <a:lnTo>
                    <a:pt x="1515" y="1181"/>
                  </a:lnTo>
                  <a:lnTo>
                    <a:pt x="1508" y="1237"/>
                  </a:lnTo>
                  <a:lnTo>
                    <a:pt x="1501" y="1293"/>
                  </a:lnTo>
                  <a:lnTo>
                    <a:pt x="1496" y="1350"/>
                  </a:lnTo>
                  <a:lnTo>
                    <a:pt x="1494" y="1405"/>
                  </a:lnTo>
                  <a:lnTo>
                    <a:pt x="1497" y="1458"/>
                  </a:lnTo>
                  <a:lnTo>
                    <a:pt x="1504" y="1511"/>
                  </a:lnTo>
                  <a:lnTo>
                    <a:pt x="1517" y="1560"/>
                  </a:lnTo>
                  <a:lnTo>
                    <a:pt x="1535" y="1610"/>
                  </a:lnTo>
                  <a:lnTo>
                    <a:pt x="1557" y="1659"/>
                  </a:lnTo>
                  <a:lnTo>
                    <a:pt x="1583" y="1708"/>
                  </a:lnTo>
                  <a:lnTo>
                    <a:pt x="1611" y="1757"/>
                  </a:lnTo>
                  <a:lnTo>
                    <a:pt x="1640" y="1807"/>
                  </a:lnTo>
                  <a:lnTo>
                    <a:pt x="1669" y="1855"/>
                  </a:lnTo>
                  <a:lnTo>
                    <a:pt x="1696" y="1905"/>
                  </a:lnTo>
                  <a:lnTo>
                    <a:pt x="1721" y="1954"/>
                  </a:lnTo>
                  <a:lnTo>
                    <a:pt x="1742" y="2006"/>
                  </a:lnTo>
                  <a:lnTo>
                    <a:pt x="1759" y="2057"/>
                  </a:lnTo>
                  <a:lnTo>
                    <a:pt x="1769" y="2108"/>
                  </a:lnTo>
                  <a:lnTo>
                    <a:pt x="1773" y="2160"/>
                  </a:lnTo>
                  <a:lnTo>
                    <a:pt x="1769" y="2212"/>
                  </a:lnTo>
                  <a:lnTo>
                    <a:pt x="1759" y="2263"/>
                  </a:lnTo>
                  <a:lnTo>
                    <a:pt x="1742" y="2314"/>
                  </a:lnTo>
                  <a:lnTo>
                    <a:pt x="1721" y="2366"/>
                  </a:lnTo>
                  <a:lnTo>
                    <a:pt x="1696" y="2415"/>
                  </a:lnTo>
                  <a:lnTo>
                    <a:pt x="1669" y="2465"/>
                  </a:lnTo>
                  <a:lnTo>
                    <a:pt x="1640" y="2513"/>
                  </a:lnTo>
                  <a:lnTo>
                    <a:pt x="1611" y="2563"/>
                  </a:lnTo>
                  <a:lnTo>
                    <a:pt x="1583" y="2612"/>
                  </a:lnTo>
                  <a:lnTo>
                    <a:pt x="1557" y="2661"/>
                  </a:lnTo>
                  <a:lnTo>
                    <a:pt x="1535" y="2710"/>
                  </a:lnTo>
                  <a:lnTo>
                    <a:pt x="1517" y="2760"/>
                  </a:lnTo>
                  <a:lnTo>
                    <a:pt x="1504" y="2809"/>
                  </a:lnTo>
                  <a:lnTo>
                    <a:pt x="1497" y="2862"/>
                  </a:lnTo>
                  <a:lnTo>
                    <a:pt x="1494" y="2915"/>
                  </a:lnTo>
                  <a:lnTo>
                    <a:pt x="1496" y="2970"/>
                  </a:lnTo>
                  <a:lnTo>
                    <a:pt x="1501" y="3027"/>
                  </a:lnTo>
                  <a:lnTo>
                    <a:pt x="1508" y="3083"/>
                  </a:lnTo>
                  <a:lnTo>
                    <a:pt x="1515" y="3139"/>
                  </a:lnTo>
                  <a:lnTo>
                    <a:pt x="1523" y="3195"/>
                  </a:lnTo>
                  <a:lnTo>
                    <a:pt x="1530" y="3252"/>
                  </a:lnTo>
                  <a:lnTo>
                    <a:pt x="1534" y="3307"/>
                  </a:lnTo>
                  <a:lnTo>
                    <a:pt x="1534" y="3360"/>
                  </a:lnTo>
                  <a:lnTo>
                    <a:pt x="1530" y="3413"/>
                  </a:lnTo>
                  <a:lnTo>
                    <a:pt x="1521" y="3464"/>
                  </a:lnTo>
                  <a:lnTo>
                    <a:pt x="1505" y="3512"/>
                  </a:lnTo>
                  <a:lnTo>
                    <a:pt x="1484" y="3555"/>
                  </a:lnTo>
                  <a:lnTo>
                    <a:pt x="1456" y="3595"/>
                  </a:lnTo>
                  <a:lnTo>
                    <a:pt x="1425" y="3633"/>
                  </a:lnTo>
                  <a:lnTo>
                    <a:pt x="1390" y="3669"/>
                  </a:lnTo>
                  <a:lnTo>
                    <a:pt x="1352" y="3703"/>
                  </a:lnTo>
                  <a:lnTo>
                    <a:pt x="1311" y="3736"/>
                  </a:lnTo>
                  <a:lnTo>
                    <a:pt x="1270" y="3769"/>
                  </a:lnTo>
                  <a:lnTo>
                    <a:pt x="1227" y="3800"/>
                  </a:lnTo>
                  <a:lnTo>
                    <a:pt x="1185" y="3833"/>
                  </a:lnTo>
                  <a:lnTo>
                    <a:pt x="1145" y="3864"/>
                  </a:lnTo>
                  <a:lnTo>
                    <a:pt x="1105" y="3898"/>
                  </a:lnTo>
                  <a:lnTo>
                    <a:pt x="1069" y="3933"/>
                  </a:lnTo>
                  <a:lnTo>
                    <a:pt x="1036" y="3969"/>
                  </a:lnTo>
                  <a:lnTo>
                    <a:pt x="1007" y="4008"/>
                  </a:lnTo>
                  <a:lnTo>
                    <a:pt x="980" y="4054"/>
                  </a:lnTo>
                  <a:lnTo>
                    <a:pt x="957" y="4103"/>
                  </a:lnTo>
                  <a:lnTo>
                    <a:pt x="938" y="4155"/>
                  </a:lnTo>
                  <a:lnTo>
                    <a:pt x="921" y="4209"/>
                  </a:lnTo>
                  <a:lnTo>
                    <a:pt x="906" y="4264"/>
                  </a:lnTo>
                  <a:lnTo>
                    <a:pt x="891" y="4320"/>
                  </a:lnTo>
                  <a:lnTo>
                    <a:pt x="0" y="4320"/>
                  </a:lnTo>
                  <a:lnTo>
                    <a:pt x="0" y="0"/>
                  </a:lnTo>
                  <a:close/>
                </a:path>
              </a:pathLst>
            </a:custGeom>
            <a:solidFill>
              <a:schemeClr val="tx2"/>
            </a:solidFill>
            <a:ln w="0">
              <a:noFill/>
              <a:prstDash val="solid"/>
              <a:round/>
              <a:headEnd/>
              <a:tailEnd/>
            </a:ln>
          </p:spPr>
        </p:sp>
        <p:sp>
          <p:nvSpPr>
            <p:cNvPr id="16" name="Freeform 11" title="left scallop inline"/>
            <p:cNvSpPr/>
            <p:nvPr/>
          </p:nvSpPr>
          <p:spPr bwMode="auto">
            <a:xfrm>
              <a:off x="874382" y="0"/>
              <a:ext cx="1646238"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accent1"/>
            </a:solidFill>
            <a:ln w="0">
              <a:noFill/>
              <a:prstDash val="solid"/>
              <a:round/>
              <a:headEnd/>
              <a:tailEnd/>
            </a:ln>
          </p:spPr>
        </p:sp>
      </p:grpSp>
    </p:spTree>
    <p:extLst>
      <p:ext uri="{BB962C8B-B14F-4D97-AF65-F5344CB8AC3E}">
        <p14:creationId xmlns:p14="http://schemas.microsoft.com/office/powerpoint/2010/main" val="4037074531"/>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57300" y="2286000"/>
            <a:ext cx="4800600" cy="36195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47796" y="2286000"/>
            <a:ext cx="4800600" cy="36195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5BFA754-D5C3-4E66-96A6-867B257F58DC}" type="datetimeFigureOut">
              <a:rPr lang="en-US" smtClean="0"/>
              <a:t>1/28/2021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D84065D-F351-4B03-BD91-D8A6B8D4B362}" type="slidenum">
              <a:rPr lang="en-US" smtClean="0"/>
              <a:t>‹#›</a:t>
            </a:fld>
            <a:endParaRPr lang="en-US" dirty="0"/>
          </a:p>
        </p:txBody>
      </p:sp>
    </p:spTree>
    <p:extLst>
      <p:ext uri="{BB962C8B-B14F-4D97-AF65-F5344CB8AC3E}">
        <p14:creationId xmlns:p14="http://schemas.microsoft.com/office/powerpoint/2010/main" val="2902342832"/>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2728" y="381000"/>
            <a:ext cx="10172700" cy="149351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251678"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257300" y="2909102"/>
            <a:ext cx="4800600" cy="299639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633864"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633864" y="2909102"/>
            <a:ext cx="4800600" cy="299639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1/28/2021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30684480"/>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1/28/2021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0646668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1/28/2021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1254909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7"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2" name="Title 1"/>
          <p:cNvSpPr>
            <a:spLocks noGrp="1"/>
          </p:cNvSpPr>
          <p:nvPr>
            <p:ph type="title"/>
          </p:nvPr>
        </p:nvSpPr>
        <p:spPr>
          <a:xfrm>
            <a:off x="8337884" y="457199"/>
            <a:ext cx="3092115" cy="1196671"/>
          </a:xfrm>
        </p:spPr>
        <p:txBody>
          <a:bodyPr anchor="b">
            <a:normAutofit/>
          </a:bodyPr>
          <a:lstStyle>
            <a:lvl1pPr>
              <a:lnSpc>
                <a:spcPct val="100000"/>
              </a:lnSpc>
              <a:defRPr sz="1900" b="1" i="0" cap="all" spc="300" baseline="0">
                <a:solidFill>
                  <a:schemeClr val="accent1"/>
                </a:solidFill>
                <a:latin typeface="+mn-lt"/>
              </a:defRPr>
            </a:lvl1pPr>
          </a:lstStyle>
          <a:p>
            <a:r>
              <a:rPr lang="en-US"/>
              <a:t>Click to edit Master title style</a:t>
            </a:r>
            <a:endParaRPr lang="en-US" dirty="0"/>
          </a:p>
        </p:txBody>
      </p:sp>
      <p:sp>
        <p:nvSpPr>
          <p:cNvPr id="3" name="Content Placeholder 2"/>
          <p:cNvSpPr>
            <a:spLocks noGrp="1"/>
          </p:cNvSpPr>
          <p:nvPr>
            <p:ph idx="1"/>
          </p:nvPr>
        </p:nvSpPr>
        <p:spPr>
          <a:xfrm>
            <a:off x="765051" y="920377"/>
            <a:ext cx="6158418" cy="498512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37885" y="1741336"/>
            <a:ext cx="3092115"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65051" y="6375679"/>
            <a:ext cx="1233355" cy="348462"/>
          </a:xfrm>
        </p:spPr>
        <p:txBody>
          <a:bodyPr/>
          <a:lstStyle/>
          <a:p>
            <a:fld id="{B61BEF0D-F0BB-DE4B-95CE-6DB70DBA9567}" type="datetimeFigureOut">
              <a:rPr lang="en-US" smtClean="0"/>
              <a:pPr/>
              <a:t>1/28/2021</a:t>
            </a:fld>
            <a:endParaRPr lang="en-US" dirty="0"/>
          </a:p>
        </p:txBody>
      </p:sp>
      <p:sp>
        <p:nvSpPr>
          <p:cNvPr id="6" name="Footer Placeholder 5"/>
          <p:cNvSpPr>
            <a:spLocks noGrp="1"/>
          </p:cNvSpPr>
          <p:nvPr>
            <p:ph type="ftr" sz="quarter" idx="11"/>
          </p:nvPr>
        </p:nvSpPr>
        <p:spPr>
          <a:xfrm>
            <a:off x="2103620" y="6375679"/>
            <a:ext cx="3482179" cy="345796"/>
          </a:xfrm>
        </p:spPr>
        <p:txBody>
          <a:bodyPr/>
          <a:lstStyle/>
          <a:p>
            <a:endParaRPr lang="en-US" dirty="0"/>
          </a:p>
        </p:txBody>
      </p:sp>
      <p:sp>
        <p:nvSpPr>
          <p:cNvPr id="7" name="Slide Number Placeholder 6"/>
          <p:cNvSpPr>
            <a:spLocks noGrp="1"/>
          </p:cNvSpPr>
          <p:nvPr>
            <p:ph type="sldNum" sz="quarter" idx="12"/>
          </p:nvPr>
        </p:nvSpPr>
        <p:spPr>
          <a:xfrm>
            <a:off x="5691014" y="6375679"/>
            <a:ext cx="1232456" cy="345796"/>
          </a:xfrm>
        </p:spPr>
        <p:txBody>
          <a:bodyPr/>
          <a:lstStyle/>
          <a:p>
            <a:fld id="{D57F1E4F-1CFF-5643-939E-217C01CDF565}" type="slidenum">
              <a:rPr lang="en-US" smtClean="0"/>
              <a:pPr/>
              <a:t>‹#›</a:t>
            </a:fld>
            <a:endParaRPr lang="en-US" dirty="0"/>
          </a:p>
        </p:txBody>
      </p:sp>
      <p:sp>
        <p:nvSpPr>
          <p:cNvPr id="8" name="Rectangle 7"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394626471"/>
      </p:ext>
    </p:extLst>
  </p:cSld>
  <p:clrMapOvr>
    <a:masterClrMapping/>
  </p:clrMapOvr>
  <p:extLst>
    <p:ext uri="{DCECCB84-F9BA-43D5-87BE-67443E8EF086}">
      <p15:sldGuideLst xmlns:p15="http://schemas.microsoft.com/office/powerpoint/2012/main">
        <p15:guide id="1" orient="horz" pos="69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283464" y="0"/>
            <a:ext cx="7355585"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1"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12" name="Rectangle 11"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7883" y="457200"/>
            <a:ext cx="3092117" cy="1196670"/>
          </a:xfrm>
        </p:spPr>
        <p:txBody>
          <a:bodyPr anchor="b">
            <a:normAutofit/>
          </a:bodyPr>
          <a:lstStyle>
            <a:lvl1pPr>
              <a:lnSpc>
                <a:spcPct val="100000"/>
              </a:lnSpc>
              <a:defRPr sz="1900" b="1" i="0" spc="300" baseline="0">
                <a:solidFill>
                  <a:schemeClr val="accent1"/>
                </a:solidFill>
                <a:latin typeface="+mn-lt"/>
              </a:defRPr>
            </a:lvl1pPr>
          </a:lstStyle>
          <a:p>
            <a:r>
              <a:rPr lang="en-US"/>
              <a:t>Click to edit Master title style</a:t>
            </a:r>
            <a:endParaRPr lang="en-US" dirty="0"/>
          </a:p>
        </p:txBody>
      </p:sp>
      <p:sp>
        <p:nvSpPr>
          <p:cNvPr id="4" name="Text Placeholder 3"/>
          <p:cNvSpPr>
            <a:spLocks noGrp="1"/>
          </p:cNvSpPr>
          <p:nvPr>
            <p:ph type="body" sz="half" idx="2"/>
          </p:nvPr>
        </p:nvSpPr>
        <p:spPr>
          <a:xfrm>
            <a:off x="8337883" y="1741336"/>
            <a:ext cx="3092117"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65950" y="6375679"/>
            <a:ext cx="1232456" cy="348462"/>
          </a:xfrm>
        </p:spPr>
        <p:txBody>
          <a:bodyPr/>
          <a:lstStyle/>
          <a:p>
            <a:fld id="{B61BEF0D-F0BB-DE4B-95CE-6DB70DBA9567}" type="datetimeFigureOut">
              <a:rPr lang="en-US" smtClean="0"/>
              <a:pPr/>
              <a:t>1/28/2021</a:t>
            </a:fld>
            <a:endParaRPr lang="en-US" dirty="0"/>
          </a:p>
        </p:txBody>
      </p:sp>
      <p:sp>
        <p:nvSpPr>
          <p:cNvPr id="6" name="Footer Placeholder 5"/>
          <p:cNvSpPr>
            <a:spLocks noGrp="1"/>
          </p:cNvSpPr>
          <p:nvPr>
            <p:ph type="ftr" sz="quarter" idx="11"/>
          </p:nvPr>
        </p:nvSpPr>
        <p:spPr>
          <a:xfrm>
            <a:off x="2103621" y="6375679"/>
            <a:ext cx="3482178" cy="345796"/>
          </a:xfrm>
        </p:spPr>
        <p:txBody>
          <a:bodyPr/>
          <a:lstStyle/>
          <a:p>
            <a:endParaRPr lang="en-US" dirty="0"/>
          </a:p>
        </p:txBody>
      </p:sp>
      <p:sp>
        <p:nvSpPr>
          <p:cNvPr id="7" name="Slide Number Placeholder 6"/>
          <p:cNvSpPr>
            <a:spLocks noGrp="1"/>
          </p:cNvSpPr>
          <p:nvPr>
            <p:ph type="sldNum" sz="quarter" idx="12"/>
          </p:nvPr>
        </p:nvSpPr>
        <p:spPr>
          <a:xfrm>
            <a:off x="5687568" y="6375679"/>
            <a:ext cx="1234440" cy="345796"/>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5616046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1678" y="382385"/>
            <a:ext cx="10178322" cy="1492132"/>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251678" y="2286001"/>
            <a:ext cx="10178322" cy="3593591"/>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251678" y="6375679"/>
            <a:ext cx="2329722" cy="348462"/>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fld id="{B61BEF0D-F0BB-DE4B-95CE-6DB70DBA9567}" type="datetimeFigureOut">
              <a:rPr lang="en-US" smtClean="0"/>
              <a:pPr/>
              <a:t>1/28/2021</a:t>
            </a:fld>
            <a:endParaRPr lang="en-US" dirty="0"/>
          </a:p>
        </p:txBody>
      </p:sp>
      <p:sp>
        <p:nvSpPr>
          <p:cNvPr id="5" name="Footer Placeholder 4"/>
          <p:cNvSpPr>
            <a:spLocks noGrp="1"/>
          </p:cNvSpPr>
          <p:nvPr>
            <p:ph type="ftr" sz="quarter" idx="3"/>
          </p:nvPr>
        </p:nvSpPr>
        <p:spPr>
          <a:xfrm>
            <a:off x="4038600" y="6375679"/>
            <a:ext cx="4114800" cy="345796"/>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endParaRPr lang="en-US" dirty="0"/>
          </a:p>
        </p:txBody>
      </p:sp>
      <p:sp>
        <p:nvSpPr>
          <p:cNvPr id="6" name="Slide Number Placeholder 5"/>
          <p:cNvSpPr>
            <a:spLocks noGrp="1"/>
          </p:cNvSpPr>
          <p:nvPr>
            <p:ph type="sldNum" sz="quarter" idx="4"/>
          </p:nvPr>
        </p:nvSpPr>
        <p:spPr>
          <a:xfrm>
            <a:off x="8610601" y="6375679"/>
            <a:ext cx="2819399" cy="345796"/>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D57F1E4F-1CFF-5643-939E-217C01CDF565}" type="slidenum">
              <a:rPr lang="en-US" smtClean="0"/>
              <a:pPr/>
              <a:t>‹#›</a:t>
            </a:fld>
            <a:endParaRPr lang="en-US" dirty="0"/>
          </a:p>
        </p:txBody>
      </p:sp>
      <p:sp>
        <p:nvSpPr>
          <p:cNvPr id="11" name="Freeform 6" title="Left scallop edge"/>
          <p:cNvSpPr/>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12" name="Rectangle 11" title="right edge border"/>
          <p:cNvSpPr/>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179707775"/>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Lst>
  <p:txStyles>
    <p:title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p:titleStyle>
    <p:body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92">
          <p15:clr>
            <a:srgbClr val="F26B43"/>
          </p15:clr>
        </p15:guide>
        <p15:guide id="2" pos="7200">
          <p15:clr>
            <a:srgbClr val="F26B43"/>
          </p15:clr>
        </p15:guide>
        <p15:guide id="3" orient="horz" pos="4008">
          <p15:clr>
            <a:srgbClr val="F26B43"/>
          </p15:clr>
        </p15:guide>
        <p15:guide id="4" orient="horz" pos="1440">
          <p15:clr>
            <a:srgbClr val="F26B43"/>
          </p15:clr>
        </p15:guide>
        <p15:guide id="5" orient="horz" pos="3720">
          <p15:clr>
            <a:srgbClr val="F26B43"/>
          </p15:clr>
        </p15:guide>
        <p15:guide id="6" orient="horz" pos="2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1.png"/><Relationship Id="rId5" Type="http://schemas.openxmlformats.org/officeDocument/2006/relationships/hyperlink" Target="mailto:lori.tuck-pickett@Crowley.k12.tx.us" TargetMode="External"/><Relationship Id="rId4" Type="http://schemas.openxmlformats.org/officeDocument/2006/relationships/hyperlink" Target="mailto:michelle.ezell@Crowley.k12.tx.us" TargetMode="Externa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png"/><Relationship Id="rId4" Type="http://schemas.openxmlformats.org/officeDocument/2006/relationships/image" Target="../media/image2.emf"/></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nSpc>
                <a:spcPct val="100000"/>
              </a:lnSpc>
            </a:pPr>
            <a:r>
              <a:rPr lang="en-US" sz="3200" dirty="0"/>
              <a:t>7</a:t>
            </a:r>
            <a:r>
              <a:rPr lang="en-US" sz="3200" baseline="30000" dirty="0"/>
              <a:t>th</a:t>
            </a:r>
            <a:r>
              <a:rPr lang="en-US" sz="3200" dirty="0"/>
              <a:t> Grade </a:t>
            </a:r>
            <a:br>
              <a:rPr lang="en-US" sz="3200" dirty="0"/>
            </a:br>
            <a:r>
              <a:rPr lang="en-US" sz="3200" dirty="0"/>
              <a:t>2021-22</a:t>
            </a:r>
            <a:br>
              <a:rPr lang="en-US" sz="3200" dirty="0"/>
            </a:br>
            <a:r>
              <a:rPr lang="en-US" sz="3200" dirty="0"/>
              <a:t>Course Selection</a:t>
            </a:r>
            <a:br>
              <a:rPr lang="en-US" sz="3200" dirty="0"/>
            </a:br>
            <a:r>
              <a:rPr lang="en-US" sz="3200" dirty="0"/>
              <a:t>Guidance</a:t>
            </a:r>
          </a:p>
        </p:txBody>
      </p:sp>
      <p:sp>
        <p:nvSpPr>
          <p:cNvPr id="3" name="Subtitle 2"/>
          <p:cNvSpPr>
            <a:spLocks noGrp="1"/>
          </p:cNvSpPr>
          <p:nvPr>
            <p:ph type="subTitle" idx="1"/>
          </p:nvPr>
        </p:nvSpPr>
        <p:spPr>
          <a:xfrm>
            <a:off x="2215045" y="5758478"/>
            <a:ext cx="8045373" cy="990665"/>
          </a:xfrm>
        </p:spPr>
        <p:txBody>
          <a:bodyPr>
            <a:noAutofit/>
          </a:bodyPr>
          <a:lstStyle/>
          <a:p>
            <a:endParaRPr lang="en-US" sz="1600" dirty="0"/>
          </a:p>
          <a:p>
            <a:r>
              <a:rPr lang="en-US" sz="1600" dirty="0"/>
              <a:t>HF Stevens Middle School</a:t>
            </a:r>
            <a:endParaRPr lang="en-US" dirty="0"/>
          </a:p>
          <a:p>
            <a:r>
              <a:rPr lang="en-US" sz="1600" dirty="0"/>
              <a:t>January 26, 2020</a:t>
            </a:r>
            <a:endParaRPr lang="en-US" dirty="0"/>
          </a:p>
        </p:txBody>
      </p:sp>
      <p:pic>
        <p:nvPicPr>
          <p:cNvPr id="4" name="Recorded Sound">
            <a:hlinkClick r:id="" action="ppaction://media"/>
            <a:extLst>
              <a:ext uri="{FF2B5EF4-FFF2-40B4-BE49-F238E27FC236}">
                <a16:creationId xmlns:a16="http://schemas.microsoft.com/office/drawing/2014/main" id="{B3B6375C-597A-426C-931E-BE63A525ED1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405641" y="4859214"/>
            <a:ext cx="969913" cy="969913"/>
          </a:xfrm>
          <a:prstGeom prst="rect">
            <a:avLst/>
          </a:prstGeom>
        </p:spPr>
      </p:pic>
    </p:spTree>
    <p:extLst>
      <p:ext uri="{BB962C8B-B14F-4D97-AF65-F5344CB8AC3E}">
        <p14:creationId xmlns:p14="http://schemas.microsoft.com/office/powerpoint/2010/main" val="1971449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70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High school courses in </a:t>
            </a:r>
            <a:r>
              <a:rPr lang="en-US" dirty="0" err="1"/>
              <a:t>ms</a:t>
            </a:r>
            <a:endParaRPr lang="en-US" dirty="0"/>
          </a:p>
        </p:txBody>
      </p:sp>
      <p:sp>
        <p:nvSpPr>
          <p:cNvPr id="5" name="Text Placeholder 4"/>
          <p:cNvSpPr>
            <a:spLocks noGrp="1"/>
          </p:cNvSpPr>
          <p:nvPr>
            <p:ph type="body" idx="1"/>
          </p:nvPr>
        </p:nvSpPr>
        <p:spPr/>
        <p:txBody>
          <a:bodyPr vert="horz" lIns="91440" tIns="45720" rIns="91440" bIns="45720" rtlCol="0" anchor="t">
            <a:normAutofit/>
          </a:bodyPr>
          <a:lstStyle/>
          <a:p>
            <a:endParaRPr lang="en-US" dirty="0"/>
          </a:p>
        </p:txBody>
      </p:sp>
      <p:pic>
        <p:nvPicPr>
          <p:cNvPr id="2" name="Recorded Sound">
            <a:hlinkClick r:id="" action="ppaction://media"/>
            <a:extLst>
              <a:ext uri="{FF2B5EF4-FFF2-40B4-BE49-F238E27FC236}">
                <a16:creationId xmlns:a16="http://schemas.microsoft.com/office/drawing/2014/main" id="{9A92896B-E639-40B8-B504-91C9FE0DC63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49838" y="5393169"/>
            <a:ext cx="1243291" cy="1243291"/>
          </a:xfrm>
          <a:prstGeom prst="rect">
            <a:avLst/>
          </a:prstGeom>
        </p:spPr>
      </p:pic>
    </p:spTree>
    <p:extLst>
      <p:ext uri="{BB962C8B-B14F-4D97-AF65-F5344CB8AC3E}">
        <p14:creationId xmlns:p14="http://schemas.microsoft.com/office/powerpoint/2010/main" val="4191459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511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High school courses available to 7</a:t>
            </a:r>
            <a:r>
              <a:rPr lang="en-US" baseline="30000" dirty="0"/>
              <a:t>th</a:t>
            </a:r>
            <a:r>
              <a:rPr lang="en-US" dirty="0"/>
              <a:t> graders</a:t>
            </a:r>
          </a:p>
        </p:txBody>
      </p:sp>
      <p:sp>
        <p:nvSpPr>
          <p:cNvPr id="5" name="Content Placeholder 4"/>
          <p:cNvSpPr>
            <a:spLocks noGrp="1"/>
          </p:cNvSpPr>
          <p:nvPr>
            <p:ph sz="half" idx="4294967295"/>
          </p:nvPr>
        </p:nvSpPr>
        <p:spPr>
          <a:xfrm>
            <a:off x="1681655" y="2424223"/>
            <a:ext cx="9058275" cy="4019440"/>
          </a:xfrm>
        </p:spPr>
        <p:txBody>
          <a:bodyPr vert="horz" lIns="91440" tIns="45720" rIns="91440" bIns="45720" rtlCol="0" anchor="t">
            <a:noAutofit/>
          </a:bodyPr>
          <a:lstStyle/>
          <a:p>
            <a:endParaRPr lang="en-US" sz="2200" dirty="0"/>
          </a:p>
          <a:p>
            <a:r>
              <a:rPr lang="en-US" sz="2200" dirty="0"/>
              <a:t>Lifetime Nutrition and Wellness</a:t>
            </a:r>
          </a:p>
          <a:p>
            <a:r>
              <a:rPr lang="en-US" sz="2200" dirty="0"/>
              <a:t>Digital Interactive Media</a:t>
            </a:r>
          </a:p>
          <a:p>
            <a:r>
              <a:rPr lang="en-US" sz="2200" dirty="0"/>
              <a:t>Business Information Management I</a:t>
            </a:r>
          </a:p>
          <a:p>
            <a:r>
              <a:rPr lang="en-US" sz="2200" dirty="0"/>
              <a:t>Interpersonal Studies</a:t>
            </a:r>
          </a:p>
          <a:p>
            <a:r>
              <a:rPr lang="en-US" sz="2200" dirty="0"/>
              <a:t>Gateway To Technology (GTT) 1-4</a:t>
            </a:r>
          </a:p>
          <a:p>
            <a:pPr marL="0" indent="0">
              <a:buNone/>
            </a:pPr>
            <a:endParaRPr lang="en-US" sz="2200" dirty="0"/>
          </a:p>
          <a:p>
            <a:pPr marL="0" indent="0">
              <a:buNone/>
            </a:pPr>
            <a:endParaRPr lang="en-US" sz="2200" dirty="0"/>
          </a:p>
        </p:txBody>
      </p:sp>
      <p:pic>
        <p:nvPicPr>
          <p:cNvPr id="3" name="Recorded Sound">
            <a:hlinkClick r:id="" action="ppaction://media"/>
            <a:extLst>
              <a:ext uri="{FF2B5EF4-FFF2-40B4-BE49-F238E27FC236}">
                <a16:creationId xmlns:a16="http://schemas.microsoft.com/office/drawing/2014/main" id="{CB766897-5A54-49E3-9A7D-A371E08ECDC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16022" y="5308085"/>
            <a:ext cx="1331266" cy="1331266"/>
          </a:xfrm>
          <a:prstGeom prst="rect">
            <a:avLst/>
          </a:prstGeom>
        </p:spPr>
      </p:pic>
    </p:spTree>
    <p:extLst>
      <p:ext uri="{BB962C8B-B14F-4D97-AF65-F5344CB8AC3E}">
        <p14:creationId xmlns:p14="http://schemas.microsoft.com/office/powerpoint/2010/main" val="1608200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7112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8" y="382385"/>
            <a:ext cx="10178322" cy="1215187"/>
          </a:xfrm>
        </p:spPr>
        <p:txBody>
          <a:bodyPr>
            <a:normAutofit fontScale="90000"/>
          </a:bodyPr>
          <a:lstStyle/>
          <a:p>
            <a:r>
              <a:rPr lang="en-US" dirty="0"/>
              <a:t>High school classes in middle school	</a:t>
            </a:r>
          </a:p>
        </p:txBody>
      </p:sp>
      <p:sp>
        <p:nvSpPr>
          <p:cNvPr id="3" name="Content Placeholder 2"/>
          <p:cNvSpPr>
            <a:spLocks noGrp="1"/>
          </p:cNvSpPr>
          <p:nvPr>
            <p:ph idx="1"/>
          </p:nvPr>
        </p:nvSpPr>
        <p:spPr>
          <a:xfrm>
            <a:off x="1019503" y="1723697"/>
            <a:ext cx="10410497" cy="5002924"/>
          </a:xfrm>
        </p:spPr>
        <p:txBody>
          <a:bodyPr>
            <a:normAutofit lnSpcReduction="10000"/>
          </a:bodyPr>
          <a:lstStyle/>
          <a:p>
            <a:r>
              <a:rPr lang="en-US" dirty="0"/>
              <a:t>Support students in pursuing the programs and pathways offered in high school to fulfill Endorsement requirements.  Crowley ISD allows and encourages middle school students to pursue high school credit classes in </a:t>
            </a:r>
            <a:r>
              <a:rPr lang="en-US" b="1" u="sng" dirty="0"/>
              <a:t>middle school</a:t>
            </a:r>
            <a:r>
              <a:rPr lang="en-US" dirty="0"/>
              <a:t>. </a:t>
            </a:r>
          </a:p>
          <a:p>
            <a:r>
              <a:rPr lang="en-US" dirty="0"/>
              <a:t> It is important for middle school students and their parents to understand high school academics before committing to take courses for high school credit in middle school. </a:t>
            </a:r>
          </a:p>
          <a:p>
            <a:r>
              <a:rPr lang="en-US" dirty="0"/>
              <a:t>All high school courses taken in middle school </a:t>
            </a:r>
            <a:r>
              <a:rPr lang="en-US" b="1" u="sng" dirty="0">
                <a:solidFill>
                  <a:srgbClr val="FF0000"/>
                </a:solidFill>
              </a:rPr>
              <a:t>become part of the official high school transcript</a:t>
            </a:r>
            <a:r>
              <a:rPr lang="en-US" dirty="0"/>
              <a:t>.   Whether it is a successful grade or a failing grade, it will be represented on the students high school transcript </a:t>
            </a:r>
            <a:r>
              <a:rPr lang="en-US" b="1" u="sng" dirty="0">
                <a:solidFill>
                  <a:srgbClr val="FF0000"/>
                </a:solidFill>
              </a:rPr>
              <a:t>and calculated in the high school grade point average (GPA</a:t>
            </a:r>
            <a:r>
              <a:rPr lang="en-US" dirty="0"/>
              <a:t>). </a:t>
            </a:r>
          </a:p>
          <a:p>
            <a:r>
              <a:rPr lang="en-US" dirty="0"/>
              <a:t> Middle school students and parents need to understand the following:</a:t>
            </a:r>
          </a:p>
          <a:p>
            <a:pPr lvl="1"/>
            <a:r>
              <a:rPr lang="en-US" dirty="0"/>
              <a:t>Credits &amp; Transcript</a:t>
            </a:r>
          </a:p>
          <a:p>
            <a:pPr lvl="1"/>
            <a:r>
              <a:rPr lang="en-US" dirty="0"/>
              <a:t>End of Course (EOC) exams</a:t>
            </a:r>
          </a:p>
          <a:p>
            <a:pPr lvl="1"/>
            <a:r>
              <a:rPr lang="en-US" dirty="0"/>
              <a:t>Grade Point Average (GPA)</a:t>
            </a:r>
          </a:p>
          <a:p>
            <a:pPr lvl="1"/>
            <a:r>
              <a:rPr lang="en-US" dirty="0"/>
              <a:t>Rank </a:t>
            </a:r>
          </a:p>
        </p:txBody>
      </p:sp>
      <p:pic>
        <p:nvPicPr>
          <p:cNvPr id="4" name="Recorded Sound">
            <a:hlinkClick r:id="" action="ppaction://media"/>
            <a:extLst>
              <a:ext uri="{FF2B5EF4-FFF2-40B4-BE49-F238E27FC236}">
                <a16:creationId xmlns:a16="http://schemas.microsoft.com/office/drawing/2014/main" id="{73CC5396-F47C-4BCB-BF38-D6AEEA92D27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09358" y="5687603"/>
            <a:ext cx="942320" cy="942320"/>
          </a:xfrm>
          <a:prstGeom prst="rect">
            <a:avLst/>
          </a:prstGeom>
        </p:spPr>
      </p:pic>
    </p:spTree>
    <p:extLst>
      <p:ext uri="{BB962C8B-B14F-4D97-AF65-F5344CB8AC3E}">
        <p14:creationId xmlns:p14="http://schemas.microsoft.com/office/powerpoint/2010/main" val="3152119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055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Important terms and definitions</a:t>
            </a:r>
          </a:p>
        </p:txBody>
      </p:sp>
      <p:sp>
        <p:nvSpPr>
          <p:cNvPr id="3" name="Content Placeholder 2"/>
          <p:cNvSpPr>
            <a:spLocks noGrp="1"/>
          </p:cNvSpPr>
          <p:nvPr>
            <p:ph idx="1"/>
          </p:nvPr>
        </p:nvSpPr>
        <p:spPr>
          <a:xfrm>
            <a:off x="1251678" y="1492898"/>
            <a:ext cx="10178322" cy="5169159"/>
          </a:xfrm>
        </p:spPr>
        <p:txBody>
          <a:bodyPr>
            <a:normAutofit fontScale="92500" lnSpcReduction="10000"/>
          </a:bodyPr>
          <a:lstStyle/>
          <a:p>
            <a:pPr marL="0" indent="0">
              <a:buNone/>
            </a:pPr>
            <a:r>
              <a:rPr lang="en-US" dirty="0"/>
              <a:t>The following terms you need to understand to read the report card and/or transcript which is crucial information:</a:t>
            </a:r>
          </a:p>
          <a:p>
            <a:r>
              <a:rPr lang="en-US" b="1" dirty="0"/>
              <a:t> REPORT CARD- </a:t>
            </a:r>
            <a:r>
              <a:rPr lang="en-US" dirty="0"/>
              <a:t>Where the final 6 weeks grades are posted each 6 weeks</a:t>
            </a:r>
          </a:p>
          <a:p>
            <a:r>
              <a:rPr lang="en-US" b="1" dirty="0"/>
              <a:t>MARKING PERIOD - </a:t>
            </a:r>
            <a:r>
              <a:rPr lang="en-US" dirty="0"/>
              <a:t>Length of time that a grade is earned.  Each marking period is 6 weeks.  There are 6 marking periods (six weeks) in a school year.  Represented as MP1 through MP6 on report card which stands for Marking Period1 (1</a:t>
            </a:r>
            <a:r>
              <a:rPr lang="en-US" baseline="30000" dirty="0"/>
              <a:t>st</a:t>
            </a:r>
            <a:r>
              <a:rPr lang="en-US" dirty="0"/>
              <a:t> six weeks) – Marking Period 6 (6</a:t>
            </a:r>
            <a:r>
              <a:rPr lang="en-US" baseline="30000" dirty="0"/>
              <a:t>th</a:t>
            </a:r>
            <a:r>
              <a:rPr lang="en-US" dirty="0"/>
              <a:t> six weeks)</a:t>
            </a:r>
          </a:p>
          <a:p>
            <a:r>
              <a:rPr lang="en-US" b="1" dirty="0"/>
              <a:t>SEMESTER</a:t>
            </a:r>
            <a:r>
              <a:rPr lang="en-US" dirty="0"/>
              <a:t>- How a school year is divided.  Each school year in CISD is divided into 2 Semesters.  Fall Semester and Spring semester.  Each semester has 3 marking periods or 3 six weeks terms represented as Sem. 1 and Sem. 2 on the report card.  A semester grade is posted to the transcript for each course taken.  The semester grade is an average of the 3 six week grades.</a:t>
            </a:r>
          </a:p>
          <a:p>
            <a:r>
              <a:rPr lang="en-US" b="1" dirty="0"/>
              <a:t>CREDIT-</a:t>
            </a:r>
            <a:r>
              <a:rPr lang="en-US" dirty="0"/>
              <a:t> Value assigned to each class taken in high school.  Credits are earned at the end of a semester once you </a:t>
            </a:r>
            <a:r>
              <a:rPr lang="en-US" b="1" u="sng" dirty="0"/>
              <a:t>pass the class</a:t>
            </a:r>
            <a:r>
              <a:rPr lang="en-US" dirty="0"/>
              <a:t>.  Classes are either worth .5 or 1.0 credit.  Classes worth a half (.5) credit is only a semester long class, classes that are worth one (1.0) credit is a year long class.  Example: English is worth one credit and is taken all year, but the student will receive two semester grades to make up for the full 1 year credit.  Health is worth .5 credit and is taken for one semester.  </a:t>
            </a:r>
          </a:p>
        </p:txBody>
      </p:sp>
      <p:pic>
        <p:nvPicPr>
          <p:cNvPr id="4" name="Recorded Sound">
            <a:hlinkClick r:id="" action="ppaction://media"/>
            <a:extLst>
              <a:ext uri="{FF2B5EF4-FFF2-40B4-BE49-F238E27FC236}">
                <a16:creationId xmlns:a16="http://schemas.microsoft.com/office/drawing/2014/main" id="{CE11FE41-F8A0-40B2-A194-2602734A50A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72387" y="5758132"/>
            <a:ext cx="903925" cy="903925"/>
          </a:xfrm>
          <a:prstGeom prst="rect">
            <a:avLst/>
          </a:prstGeom>
        </p:spPr>
      </p:pic>
    </p:spTree>
    <p:extLst>
      <p:ext uri="{BB962C8B-B14F-4D97-AF65-F5344CB8AC3E}">
        <p14:creationId xmlns:p14="http://schemas.microsoft.com/office/powerpoint/2010/main" val="1700322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576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Course Selection</a:t>
            </a:r>
          </a:p>
        </p:txBody>
      </p:sp>
      <p:pic>
        <p:nvPicPr>
          <p:cNvPr id="2" name="Recorded Sound">
            <a:hlinkClick r:id="" action="ppaction://media"/>
            <a:extLst>
              <a:ext uri="{FF2B5EF4-FFF2-40B4-BE49-F238E27FC236}">
                <a16:creationId xmlns:a16="http://schemas.microsoft.com/office/drawing/2014/main" id="{3B937687-500C-4F61-BEC1-40526D442F5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06019" y="5493376"/>
            <a:ext cx="1007621" cy="1007621"/>
          </a:xfrm>
          <a:prstGeom prst="rect">
            <a:avLst/>
          </a:prstGeom>
        </p:spPr>
      </p:pic>
    </p:spTree>
    <p:extLst>
      <p:ext uri="{BB962C8B-B14F-4D97-AF65-F5344CB8AC3E}">
        <p14:creationId xmlns:p14="http://schemas.microsoft.com/office/powerpoint/2010/main" val="595007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9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2021-22 Course Selection </a:t>
            </a:r>
          </a:p>
        </p:txBody>
      </p:sp>
      <p:sp>
        <p:nvSpPr>
          <p:cNvPr id="3" name="Content Placeholder 2"/>
          <p:cNvSpPr>
            <a:spLocks noGrp="1"/>
          </p:cNvSpPr>
          <p:nvPr>
            <p:ph idx="1"/>
          </p:nvPr>
        </p:nvSpPr>
        <p:spPr/>
        <p:txBody>
          <a:bodyPr vert="horz" lIns="91440" tIns="45720" rIns="91440" bIns="45720" rtlCol="0" anchor="t">
            <a:normAutofit/>
          </a:bodyPr>
          <a:lstStyle/>
          <a:p>
            <a:r>
              <a:rPr lang="en-US" dirty="0"/>
              <a:t> Preparation for the 21-22 school year begins with the opening of the online course selection</a:t>
            </a:r>
          </a:p>
          <a:p>
            <a:r>
              <a:rPr lang="en-US" dirty="0"/>
              <a:t> Students will select courses for next year online from February 16 - February 19</a:t>
            </a:r>
            <a:r>
              <a:rPr lang="en-US" baseline="30000" dirty="0"/>
              <a:t>th</a:t>
            </a:r>
            <a:endParaRPr lang="en-US" dirty="0"/>
          </a:p>
          <a:p>
            <a:r>
              <a:rPr lang="en-US" dirty="0"/>
              <a:t> Students that neglect to complete online course selection by the deadline will be placed in the appropriate core courses and available electives.</a:t>
            </a:r>
          </a:p>
          <a:p>
            <a:endParaRPr lang="en-US" dirty="0"/>
          </a:p>
          <a:p>
            <a:endParaRPr lang="en-US" dirty="0"/>
          </a:p>
        </p:txBody>
      </p:sp>
      <p:pic>
        <p:nvPicPr>
          <p:cNvPr id="4" name="Recorded Sound">
            <a:hlinkClick r:id="" action="ppaction://media"/>
            <a:extLst>
              <a:ext uri="{FF2B5EF4-FFF2-40B4-BE49-F238E27FC236}">
                <a16:creationId xmlns:a16="http://schemas.microsoft.com/office/drawing/2014/main" id="{88C5A5EE-C27D-4939-AA43-8D044746EC8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72007" y="5264601"/>
            <a:ext cx="1026475" cy="1026475"/>
          </a:xfrm>
          <a:prstGeom prst="rect">
            <a:avLst/>
          </a:prstGeom>
        </p:spPr>
      </p:pic>
    </p:spTree>
    <p:extLst>
      <p:ext uri="{BB962C8B-B14F-4D97-AF65-F5344CB8AC3E}">
        <p14:creationId xmlns:p14="http://schemas.microsoft.com/office/powerpoint/2010/main" val="418776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515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Online Course Selection</a:t>
            </a:r>
          </a:p>
        </p:txBody>
      </p:sp>
      <p:sp>
        <p:nvSpPr>
          <p:cNvPr id="3" name="Content Placeholder 2"/>
          <p:cNvSpPr>
            <a:spLocks noGrp="1"/>
          </p:cNvSpPr>
          <p:nvPr>
            <p:ph idx="1"/>
          </p:nvPr>
        </p:nvSpPr>
        <p:spPr/>
        <p:txBody>
          <a:bodyPr vert="horz" lIns="91440" tIns="45720" rIns="91440" bIns="45720" rtlCol="0" anchor="t">
            <a:normAutofit/>
          </a:bodyPr>
          <a:lstStyle/>
          <a:p>
            <a:r>
              <a:rPr lang="en-US" altLang="en-US" dirty="0"/>
              <a:t>It is important to make accurate course selections including alternate courses</a:t>
            </a:r>
          </a:p>
          <a:p>
            <a:r>
              <a:rPr lang="en-US" altLang="en-US" dirty="0"/>
              <a:t>Once deadline for changes has passed, </a:t>
            </a:r>
            <a:r>
              <a:rPr lang="en-US" altLang="en-US" b="1" u="sng" dirty="0"/>
              <a:t>no schedule changes </a:t>
            </a:r>
            <a:r>
              <a:rPr lang="en-US" altLang="en-US" dirty="0"/>
              <a:t>will be granted for students that changed their mind about the class</a:t>
            </a:r>
          </a:p>
          <a:p>
            <a:r>
              <a:rPr lang="en-US" altLang="en-US" dirty="0"/>
              <a:t> If a student doesn’t get their 1</a:t>
            </a:r>
            <a:r>
              <a:rPr lang="en-US" altLang="en-US" baseline="30000" dirty="0"/>
              <a:t>st</a:t>
            </a:r>
            <a:r>
              <a:rPr lang="en-US" altLang="en-US" dirty="0"/>
              <a:t> choice due to a closed class or a class that doesn’t fill, </a:t>
            </a:r>
            <a:r>
              <a:rPr lang="en-US" altLang="en-US" b="1" u="sng" dirty="0"/>
              <a:t>students will be scheduled into one of their alternate course selections</a:t>
            </a:r>
          </a:p>
          <a:p>
            <a:r>
              <a:rPr lang="en-US" altLang="en-US" dirty="0"/>
              <a:t>Students will complete online course selections with Counselors online and on paper sheets</a:t>
            </a:r>
          </a:p>
          <a:p>
            <a:r>
              <a:rPr lang="en-US" altLang="en-US" dirty="0"/>
              <a:t>Online registration closes 2/26</a:t>
            </a:r>
          </a:p>
          <a:p>
            <a:r>
              <a:rPr lang="en-US" altLang="en-US" dirty="0"/>
              <a:t>Parents will need to verify the course selection on the student’s sheet and send back to confirm.</a:t>
            </a:r>
          </a:p>
          <a:p>
            <a:endParaRPr lang="en-US" altLang="en-US" dirty="0"/>
          </a:p>
          <a:p>
            <a:pPr marL="0" indent="0">
              <a:buNone/>
            </a:pPr>
            <a:endParaRPr lang="en-US" altLang="en-US" b="1" u="sng" dirty="0"/>
          </a:p>
          <a:p>
            <a:endParaRPr lang="en-US" dirty="0"/>
          </a:p>
        </p:txBody>
      </p:sp>
      <p:pic>
        <p:nvPicPr>
          <p:cNvPr id="4" name="Recorded Sound">
            <a:hlinkClick r:id="" action="ppaction://media"/>
            <a:extLst>
              <a:ext uri="{FF2B5EF4-FFF2-40B4-BE49-F238E27FC236}">
                <a16:creationId xmlns:a16="http://schemas.microsoft.com/office/drawing/2014/main" id="{F98229D1-4C85-47B2-9DA7-24D53DF8F4A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57180" y="5662514"/>
            <a:ext cx="894498" cy="894498"/>
          </a:xfrm>
          <a:prstGeom prst="rect">
            <a:avLst/>
          </a:prstGeom>
        </p:spPr>
      </p:pic>
    </p:spTree>
    <p:extLst>
      <p:ext uri="{BB962C8B-B14F-4D97-AF65-F5344CB8AC3E}">
        <p14:creationId xmlns:p14="http://schemas.microsoft.com/office/powerpoint/2010/main" val="1611031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4202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Online course selection</a:t>
            </a:r>
          </a:p>
        </p:txBody>
      </p:sp>
      <p:sp>
        <p:nvSpPr>
          <p:cNvPr id="3" name="Content Placeholder 2"/>
          <p:cNvSpPr>
            <a:spLocks noGrp="1"/>
          </p:cNvSpPr>
          <p:nvPr>
            <p:ph idx="1"/>
          </p:nvPr>
        </p:nvSpPr>
        <p:spPr>
          <a:xfrm>
            <a:off x="1251678" y="1085851"/>
            <a:ext cx="10178322" cy="4793742"/>
          </a:xfrm>
        </p:spPr>
        <p:txBody>
          <a:bodyPr>
            <a:normAutofit/>
          </a:bodyPr>
          <a:lstStyle/>
          <a:p>
            <a:r>
              <a:rPr lang="en-US" dirty="0"/>
              <a:t> Online course selection is in Skyward</a:t>
            </a:r>
          </a:p>
          <a:p>
            <a:r>
              <a:rPr lang="en-US" dirty="0"/>
              <a:t> Counselors will walk students through the process</a:t>
            </a:r>
          </a:p>
          <a:p>
            <a:r>
              <a:rPr lang="en-US" dirty="0"/>
              <a:t>Students must fill out the form using numbers 1-5 to rank elective choices</a:t>
            </a:r>
          </a:p>
          <a:p>
            <a:r>
              <a:rPr lang="en-US" dirty="0"/>
              <a:t>Keep in mind if courses fill that the alternate choices may be scheduled, so pick classes that you are interested in taking</a:t>
            </a:r>
          </a:p>
          <a:p>
            <a:r>
              <a:rPr lang="en-US" dirty="0"/>
              <a:t> We will also take a paper copy</a:t>
            </a:r>
          </a:p>
          <a:p>
            <a:r>
              <a:rPr lang="en-US" dirty="0"/>
              <a:t> Parents will need to verify courses</a:t>
            </a:r>
          </a:p>
          <a:p>
            <a:r>
              <a:rPr lang="en-US" dirty="0"/>
              <a:t> Core courses have already been loaded based on what the student had this year</a:t>
            </a:r>
          </a:p>
          <a:p>
            <a:r>
              <a:rPr lang="en-US" dirty="0"/>
              <a:t> Changes may be made during this time frame</a:t>
            </a:r>
          </a:p>
          <a:p>
            <a:r>
              <a:rPr lang="en-US" dirty="0"/>
              <a:t> Once the deadline passes for verification, no changes will be allowed as hiring begins based on courses that students selected.</a:t>
            </a:r>
          </a:p>
        </p:txBody>
      </p:sp>
      <p:pic>
        <p:nvPicPr>
          <p:cNvPr id="4" name="Recorded Sound">
            <a:hlinkClick r:id="" action="ppaction://media"/>
            <a:extLst>
              <a:ext uri="{FF2B5EF4-FFF2-40B4-BE49-F238E27FC236}">
                <a16:creationId xmlns:a16="http://schemas.microsoft.com/office/drawing/2014/main" id="{07E7349C-B40E-4EE2-857A-EF9E102B9F3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13207" y="5524107"/>
            <a:ext cx="1223799" cy="1223799"/>
          </a:xfrm>
          <a:prstGeom prst="rect">
            <a:avLst/>
          </a:prstGeom>
        </p:spPr>
      </p:pic>
    </p:spTree>
    <p:extLst>
      <p:ext uri="{BB962C8B-B14F-4D97-AF65-F5344CB8AC3E}">
        <p14:creationId xmlns:p14="http://schemas.microsoft.com/office/powerpoint/2010/main" val="1731446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719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Questions??</a:t>
            </a:r>
          </a:p>
        </p:txBody>
      </p:sp>
      <p:sp>
        <p:nvSpPr>
          <p:cNvPr id="3" name="Content Placeholder 2"/>
          <p:cNvSpPr>
            <a:spLocks noGrp="1"/>
          </p:cNvSpPr>
          <p:nvPr>
            <p:ph idx="1"/>
          </p:nvPr>
        </p:nvSpPr>
        <p:spPr>
          <a:xfrm>
            <a:off x="1251678" y="1461155"/>
            <a:ext cx="10178322" cy="4418437"/>
          </a:xfrm>
        </p:spPr>
        <p:txBody>
          <a:bodyPr>
            <a:normAutofit lnSpcReduction="10000"/>
          </a:bodyPr>
          <a:lstStyle/>
          <a:p>
            <a:r>
              <a:rPr lang="en-US" dirty="0"/>
              <a:t>Contact the HFS Counseling Department:</a:t>
            </a:r>
          </a:p>
          <a:p>
            <a:endParaRPr lang="en-US" dirty="0"/>
          </a:p>
          <a:p>
            <a:r>
              <a:rPr lang="en-US" dirty="0"/>
              <a:t>Mrs. Michelle Ezell				Ms. Lori Pickett</a:t>
            </a:r>
          </a:p>
          <a:p>
            <a:r>
              <a:rPr lang="en-US" dirty="0"/>
              <a:t>6</a:t>
            </a:r>
            <a:r>
              <a:rPr lang="en-US" baseline="30000" dirty="0"/>
              <a:t>th</a:t>
            </a:r>
            <a:r>
              <a:rPr lang="en-US" dirty="0"/>
              <a:t> Grade A-L					6</a:t>
            </a:r>
            <a:r>
              <a:rPr lang="en-US" baseline="30000" dirty="0"/>
              <a:t>th</a:t>
            </a:r>
            <a:r>
              <a:rPr lang="en-US" dirty="0"/>
              <a:t> Grade M-Z</a:t>
            </a:r>
          </a:p>
          <a:p>
            <a:r>
              <a:rPr lang="en-US" dirty="0"/>
              <a:t>All 7</a:t>
            </a:r>
            <a:r>
              <a:rPr lang="en-US" baseline="30000" dirty="0"/>
              <a:t>th</a:t>
            </a:r>
            <a:r>
              <a:rPr lang="en-US" dirty="0"/>
              <a:t> Grade					All 8</a:t>
            </a:r>
            <a:r>
              <a:rPr lang="en-US" baseline="30000" dirty="0"/>
              <a:t>th</a:t>
            </a:r>
            <a:r>
              <a:rPr lang="en-US" dirty="0"/>
              <a:t> Grade	</a:t>
            </a:r>
          </a:p>
          <a:p>
            <a:r>
              <a:rPr lang="en-US" dirty="0">
                <a:hlinkClick r:id="rId4"/>
              </a:rPr>
              <a:t>michelle.ezell@Crowley.k12.tx.us</a:t>
            </a:r>
            <a:r>
              <a:rPr lang="en-US" dirty="0"/>
              <a:t>		</a:t>
            </a:r>
            <a:r>
              <a:rPr lang="en-US" dirty="0">
                <a:hlinkClick r:id="rId5"/>
              </a:rPr>
              <a:t>lori.tuck-pickett@Crowley.k12.tx.us</a:t>
            </a:r>
            <a:endParaRPr lang="en-US" sz="1400" dirty="0"/>
          </a:p>
          <a:p>
            <a:endParaRPr lang="en-US" sz="1400" dirty="0"/>
          </a:p>
          <a:p>
            <a:endParaRPr lang="en-US" sz="1400" dirty="0"/>
          </a:p>
          <a:p>
            <a:pPr marL="3200400" lvl="7" indent="0">
              <a:buNone/>
            </a:pPr>
            <a:r>
              <a:rPr lang="en-US" sz="2000" dirty="0"/>
              <a:t>Also reach us via Social Media : </a:t>
            </a:r>
          </a:p>
          <a:p>
            <a:pPr marL="3200400" lvl="7" indent="0">
              <a:buNone/>
            </a:pPr>
            <a:r>
              <a:rPr lang="en-US" sz="2000" dirty="0"/>
              <a:t>Facebook: H. F. Stevens Middle School</a:t>
            </a:r>
          </a:p>
          <a:p>
            <a:pPr marL="3200400" lvl="7" indent="0">
              <a:buNone/>
            </a:pPr>
            <a:r>
              <a:rPr lang="en-US" sz="2000" dirty="0"/>
              <a:t>Instagram: @</a:t>
            </a:r>
            <a:r>
              <a:rPr lang="en-US" sz="2000" dirty="0" err="1"/>
              <a:t>hfstevenseagles</a:t>
            </a:r>
            <a:endParaRPr lang="en-US" sz="2000" dirty="0"/>
          </a:p>
        </p:txBody>
      </p:sp>
      <p:pic>
        <p:nvPicPr>
          <p:cNvPr id="4" name="Recorded Sound">
            <a:hlinkClick r:id="" action="ppaction://media"/>
            <a:extLst>
              <a:ext uri="{FF2B5EF4-FFF2-40B4-BE49-F238E27FC236}">
                <a16:creationId xmlns:a16="http://schemas.microsoft.com/office/drawing/2014/main" id="{2C8E7CE2-5165-4C9D-B9A8-34A456642C3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424495" y="4805984"/>
            <a:ext cx="1073608" cy="1073608"/>
          </a:xfrm>
          <a:prstGeom prst="rect">
            <a:avLst/>
          </a:prstGeom>
        </p:spPr>
      </p:pic>
    </p:spTree>
    <p:extLst>
      <p:ext uri="{BB962C8B-B14F-4D97-AF65-F5344CB8AC3E}">
        <p14:creationId xmlns:p14="http://schemas.microsoft.com/office/powerpoint/2010/main" val="3683044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0073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8" y="361364"/>
            <a:ext cx="10178322" cy="878857"/>
          </a:xfrm>
        </p:spPr>
        <p:txBody>
          <a:bodyPr>
            <a:normAutofit/>
          </a:bodyPr>
          <a:lstStyle/>
          <a:p>
            <a:r>
              <a:rPr lang="en-US" dirty="0"/>
              <a:t>Why middle school?</a:t>
            </a:r>
          </a:p>
        </p:txBody>
      </p:sp>
      <p:sp>
        <p:nvSpPr>
          <p:cNvPr id="3" name="Content Placeholder 2"/>
          <p:cNvSpPr>
            <a:spLocks noGrp="1"/>
          </p:cNvSpPr>
          <p:nvPr>
            <p:ph idx="1"/>
          </p:nvPr>
        </p:nvSpPr>
        <p:spPr>
          <a:xfrm>
            <a:off x="1251678" y="1240221"/>
            <a:ext cx="10178322" cy="4639371"/>
          </a:xfrm>
        </p:spPr>
        <p:txBody>
          <a:bodyPr>
            <a:normAutofit/>
          </a:bodyPr>
          <a:lstStyle/>
          <a:p>
            <a:pPr marL="0" indent="0">
              <a:buNone/>
            </a:pPr>
            <a:r>
              <a:rPr lang="en-US" sz="2800" dirty="0"/>
              <a:t>Middle school is a time for developing academic and social skills that make for a successful high school experience and beyond:</a:t>
            </a:r>
          </a:p>
          <a:p>
            <a:r>
              <a:rPr lang="en-US" sz="2800" dirty="0"/>
              <a:t>Develop solid study habits in rigorous classes</a:t>
            </a:r>
          </a:p>
          <a:p>
            <a:r>
              <a:rPr lang="en-US" sz="2800" dirty="0"/>
              <a:t> Learn effective time management </a:t>
            </a:r>
          </a:p>
          <a:p>
            <a:r>
              <a:rPr lang="en-US" sz="2800" dirty="0"/>
              <a:t> Learn how to work successfully with authority</a:t>
            </a:r>
          </a:p>
          <a:p>
            <a:r>
              <a:rPr lang="en-US" sz="2800" dirty="0"/>
              <a:t>Exploration of colleges/post-secondary training and future career interests</a:t>
            </a:r>
          </a:p>
          <a:p>
            <a:r>
              <a:rPr lang="en-US" sz="2800" dirty="0"/>
              <a:t> Building relationships that add value to their lives</a:t>
            </a:r>
          </a:p>
        </p:txBody>
      </p:sp>
      <p:pic>
        <p:nvPicPr>
          <p:cNvPr id="6" name="Recorded Sound">
            <a:hlinkClick r:id="" action="ppaction://media"/>
            <a:extLst>
              <a:ext uri="{FF2B5EF4-FFF2-40B4-BE49-F238E27FC236}">
                <a16:creationId xmlns:a16="http://schemas.microsoft.com/office/drawing/2014/main" id="{A3BEF1CE-2F62-422C-A7A4-48C9D12B5E4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251678" y="5785401"/>
            <a:ext cx="973048" cy="973048"/>
          </a:xfrm>
          <a:prstGeom prst="rect">
            <a:avLst/>
          </a:prstGeom>
        </p:spPr>
      </p:pic>
    </p:spTree>
    <p:extLst>
      <p:ext uri="{BB962C8B-B14F-4D97-AF65-F5344CB8AC3E}">
        <p14:creationId xmlns:p14="http://schemas.microsoft.com/office/powerpoint/2010/main" val="898514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4647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Middle School Courses</a:t>
            </a:r>
          </a:p>
        </p:txBody>
      </p:sp>
      <p:sp>
        <p:nvSpPr>
          <p:cNvPr id="3" name="Content Placeholder 2"/>
          <p:cNvSpPr>
            <a:spLocks noGrp="1"/>
          </p:cNvSpPr>
          <p:nvPr>
            <p:ph idx="1"/>
          </p:nvPr>
        </p:nvSpPr>
        <p:spPr>
          <a:xfrm>
            <a:off x="1006839" y="1397877"/>
            <a:ext cx="10178322" cy="4981902"/>
          </a:xfrm>
        </p:spPr>
        <p:txBody>
          <a:bodyPr>
            <a:normAutofit/>
          </a:bodyPr>
          <a:lstStyle/>
          <a:p>
            <a:r>
              <a:rPr lang="en-US" sz="2400" dirty="0"/>
              <a:t>Middle school students follow a daily schedule of 8 classes according to their unique course selections. 7 50 minute academic classes and a 45 minute Advisory</a:t>
            </a:r>
          </a:p>
          <a:p>
            <a:r>
              <a:rPr lang="en-US" sz="2400" dirty="0"/>
              <a:t> All 7</a:t>
            </a:r>
            <a:r>
              <a:rPr lang="en-US" sz="2400" baseline="30000" dirty="0"/>
              <a:t>th</a:t>
            </a:r>
            <a:r>
              <a:rPr lang="en-US" sz="2400" dirty="0"/>
              <a:t> grade students are required to take </a:t>
            </a:r>
            <a:r>
              <a:rPr lang="en-US" sz="2400" b="1" dirty="0"/>
              <a:t>5 core classes Math, Reading, Writing, Science and Social Studies</a:t>
            </a:r>
            <a:endParaRPr lang="en-US" sz="2400" dirty="0"/>
          </a:p>
          <a:p>
            <a:r>
              <a:rPr lang="en-US" sz="2400" dirty="0"/>
              <a:t>Students will select other required electives according to their interests and strengths</a:t>
            </a:r>
          </a:p>
        </p:txBody>
      </p:sp>
      <p:pic>
        <p:nvPicPr>
          <p:cNvPr id="4" name="Recorded Sound">
            <a:hlinkClick r:id="" action="ppaction://media"/>
            <a:extLst>
              <a:ext uri="{FF2B5EF4-FFF2-40B4-BE49-F238E27FC236}">
                <a16:creationId xmlns:a16="http://schemas.microsoft.com/office/drawing/2014/main" id="{397CA926-3B9D-489D-A5AE-127575589B3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481054" y="4983484"/>
            <a:ext cx="1280999" cy="1280999"/>
          </a:xfrm>
          <a:prstGeom prst="rect">
            <a:avLst/>
          </a:prstGeom>
        </p:spPr>
      </p:pic>
    </p:spTree>
    <p:extLst>
      <p:ext uri="{BB962C8B-B14F-4D97-AF65-F5344CB8AC3E}">
        <p14:creationId xmlns:p14="http://schemas.microsoft.com/office/powerpoint/2010/main" val="22276313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2964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7</a:t>
            </a:r>
            <a:r>
              <a:rPr lang="en-US" baseline="30000" dirty="0"/>
              <a:t>th</a:t>
            </a:r>
            <a:r>
              <a:rPr lang="en-US" dirty="0"/>
              <a:t> Grade Required Courses </a:t>
            </a:r>
            <a:br>
              <a:rPr lang="en-US" dirty="0"/>
            </a:br>
            <a:r>
              <a:rPr lang="en-US" dirty="0"/>
              <a:t>                     &amp; Electives</a:t>
            </a:r>
          </a:p>
        </p:txBody>
      </p:sp>
      <p:sp>
        <p:nvSpPr>
          <p:cNvPr id="3" name="Content Placeholder 2"/>
          <p:cNvSpPr>
            <a:spLocks noGrp="1"/>
          </p:cNvSpPr>
          <p:nvPr>
            <p:ph idx="1"/>
          </p:nvPr>
        </p:nvSpPr>
        <p:spPr>
          <a:xfrm>
            <a:off x="1251678" y="1874517"/>
            <a:ext cx="10178322" cy="4834193"/>
          </a:xfrm>
        </p:spPr>
        <p:txBody>
          <a:bodyPr>
            <a:normAutofit fontScale="85000" lnSpcReduction="20000"/>
          </a:bodyPr>
          <a:lstStyle/>
          <a:p>
            <a:pPr marL="285750" indent="-285750"/>
            <a:r>
              <a:rPr lang="en-US" sz="2400" dirty="0"/>
              <a:t>Five Core Classes in General Education or Pre-AP –</a:t>
            </a:r>
          </a:p>
          <a:p>
            <a:pPr marL="742950" lvl="1" indent="-285750">
              <a:buFont typeface="Arial" panose="020B0604020202020204" pitchFamily="34" charset="0"/>
              <a:buChar char="•"/>
            </a:pPr>
            <a:r>
              <a:rPr lang="en-US" sz="2400" dirty="0"/>
              <a:t>7</a:t>
            </a:r>
            <a:r>
              <a:rPr lang="en-US" sz="2400" baseline="30000" dirty="0"/>
              <a:t>th</a:t>
            </a:r>
            <a:r>
              <a:rPr lang="en-US" sz="2400" dirty="0"/>
              <a:t> Grade English or Pre-AP English-which includes a class of Reading and a class of Writing</a:t>
            </a:r>
          </a:p>
          <a:p>
            <a:pPr marL="742950" lvl="1" indent="-285750">
              <a:buFont typeface="Arial" panose="020B0604020202020204" pitchFamily="34" charset="0"/>
              <a:buChar char="•"/>
            </a:pPr>
            <a:r>
              <a:rPr lang="en-US" sz="2400" dirty="0"/>
              <a:t>7</a:t>
            </a:r>
            <a:r>
              <a:rPr lang="en-US" sz="2400" baseline="30000" dirty="0"/>
              <a:t>th</a:t>
            </a:r>
            <a:r>
              <a:rPr lang="en-US" sz="2400" dirty="0"/>
              <a:t> Grade Math or Pre-AP Math</a:t>
            </a:r>
          </a:p>
          <a:p>
            <a:pPr marL="742950" lvl="1" indent="-285750">
              <a:buFont typeface="Arial" panose="020B0604020202020204" pitchFamily="34" charset="0"/>
              <a:buChar char="•"/>
            </a:pPr>
            <a:r>
              <a:rPr lang="en-US" sz="2400" dirty="0"/>
              <a:t>7</a:t>
            </a:r>
            <a:r>
              <a:rPr lang="en-US" sz="2400" baseline="30000" dirty="0"/>
              <a:t>th</a:t>
            </a:r>
            <a:r>
              <a:rPr lang="en-US" sz="2400" dirty="0"/>
              <a:t> Grade Science or Pre-AP Science</a:t>
            </a:r>
          </a:p>
          <a:p>
            <a:pPr marL="742950" lvl="1" indent="-285750">
              <a:buFont typeface="Arial" panose="020B0604020202020204" pitchFamily="34" charset="0"/>
              <a:buChar char="•"/>
            </a:pPr>
            <a:r>
              <a:rPr lang="en-US" sz="2400" dirty="0"/>
              <a:t>7</a:t>
            </a:r>
            <a:r>
              <a:rPr lang="en-US" sz="2400" baseline="30000" dirty="0"/>
              <a:t>th</a:t>
            </a:r>
            <a:r>
              <a:rPr lang="en-US" sz="2400" dirty="0"/>
              <a:t> Grade Texas History or Pre-AP Texas History</a:t>
            </a:r>
          </a:p>
          <a:p>
            <a:pPr marL="285750" indent="-285750"/>
            <a:r>
              <a:rPr lang="en-US" sz="2400" dirty="0"/>
              <a:t>Two Elective Credits chosen from list below</a:t>
            </a:r>
          </a:p>
          <a:p>
            <a:pPr marL="914400" lvl="2" indent="0">
              <a:buNone/>
            </a:pPr>
            <a:r>
              <a:rPr lang="en-US" dirty="0"/>
              <a:t>Art 7							Gateway to Technology 1</a:t>
            </a:r>
          </a:p>
          <a:p>
            <a:pPr marL="914400" lvl="2" indent="0">
              <a:buNone/>
            </a:pPr>
            <a:r>
              <a:rPr lang="en-US" dirty="0"/>
              <a:t>Band			Lifetime Nutrition and Wellness		Gateway to Technology 2</a:t>
            </a:r>
          </a:p>
          <a:p>
            <a:pPr marL="914400" lvl="2" indent="0">
              <a:buNone/>
            </a:pPr>
            <a:r>
              <a:rPr lang="en-US" dirty="0"/>
              <a:t>Choir			Digital Interactive Media (DIM)		Gateway to Technology 3</a:t>
            </a:r>
          </a:p>
          <a:p>
            <a:pPr marL="914400" lvl="2" indent="0">
              <a:buNone/>
            </a:pPr>
            <a:r>
              <a:rPr lang="en-US" dirty="0"/>
              <a:t>Theater 7			Business Information Management I (BIM)	Gateway to Technology 4</a:t>
            </a:r>
          </a:p>
          <a:p>
            <a:pPr marL="914400" lvl="2" indent="0">
              <a:buNone/>
            </a:pPr>
            <a:r>
              <a:rPr lang="en-US" dirty="0"/>
              <a:t>Exploratory Spanish		Interpersonal Studies			Junior Cadet Corps (JCC)</a:t>
            </a:r>
          </a:p>
          <a:p>
            <a:pPr marL="914400" lvl="2" indent="0">
              <a:buNone/>
            </a:pPr>
            <a:r>
              <a:rPr lang="en-US" dirty="0"/>
              <a:t>AVID							Fundamental Dance</a:t>
            </a:r>
          </a:p>
          <a:p>
            <a:pPr marL="914400" lvl="2" indent="0">
              <a:buNone/>
            </a:pPr>
            <a:r>
              <a:rPr lang="en-US" dirty="0"/>
              <a:t>Physical Education 						Athletics</a:t>
            </a:r>
          </a:p>
          <a:p>
            <a:pPr marL="914400" lvl="2" indent="0">
              <a:buNone/>
            </a:pPr>
            <a:r>
              <a:rPr lang="en-US" dirty="0"/>
              <a:t>			</a:t>
            </a:r>
          </a:p>
        </p:txBody>
      </p:sp>
      <p:pic>
        <p:nvPicPr>
          <p:cNvPr id="5" name="Recorded Sound">
            <a:hlinkClick r:id="" action="ppaction://media"/>
            <a:extLst>
              <a:ext uri="{FF2B5EF4-FFF2-40B4-BE49-F238E27FC236}">
                <a16:creationId xmlns:a16="http://schemas.microsoft.com/office/drawing/2014/main" id="{8D3CC90D-88B7-4CE8-89ED-E7150836382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62000" y="5272134"/>
            <a:ext cx="1203481" cy="1203481"/>
          </a:xfrm>
          <a:prstGeom prst="rect">
            <a:avLst/>
          </a:prstGeom>
        </p:spPr>
      </p:pic>
    </p:spTree>
    <p:extLst>
      <p:ext uri="{BB962C8B-B14F-4D97-AF65-F5344CB8AC3E}">
        <p14:creationId xmlns:p14="http://schemas.microsoft.com/office/powerpoint/2010/main" val="4007880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1894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B22170E-0941-4609-ACF3-4E8BA2BB3218}"/>
              </a:ext>
            </a:extLst>
          </p:cNvPr>
          <p:cNvPicPr>
            <a:picLocks noChangeAspect="1"/>
          </p:cNvPicPr>
          <p:nvPr/>
        </p:nvPicPr>
        <p:blipFill>
          <a:blip r:embed="rId4"/>
          <a:stretch>
            <a:fillRect/>
          </a:stretch>
        </p:blipFill>
        <p:spPr>
          <a:xfrm>
            <a:off x="2978727" y="249382"/>
            <a:ext cx="6026728" cy="6277385"/>
          </a:xfrm>
          <a:prstGeom prst="rect">
            <a:avLst/>
          </a:prstGeom>
        </p:spPr>
      </p:pic>
      <p:sp>
        <p:nvSpPr>
          <p:cNvPr id="5" name="Arrow: Right 4">
            <a:extLst>
              <a:ext uri="{FF2B5EF4-FFF2-40B4-BE49-F238E27FC236}">
                <a16:creationId xmlns:a16="http://schemas.microsoft.com/office/drawing/2014/main" id="{AAC48FFE-A14B-4452-9055-267F2DBA88CB}"/>
              </a:ext>
            </a:extLst>
          </p:cNvPr>
          <p:cNvSpPr/>
          <p:nvPr/>
        </p:nvSpPr>
        <p:spPr>
          <a:xfrm>
            <a:off x="1630764" y="3388936"/>
            <a:ext cx="1112363" cy="57503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rrow: Left 5">
            <a:extLst>
              <a:ext uri="{FF2B5EF4-FFF2-40B4-BE49-F238E27FC236}">
                <a16:creationId xmlns:a16="http://schemas.microsoft.com/office/drawing/2014/main" id="{4C04CEC5-9851-4072-99FA-20C72EF440BD}"/>
              </a:ext>
            </a:extLst>
          </p:cNvPr>
          <p:cNvSpPr/>
          <p:nvPr/>
        </p:nvSpPr>
        <p:spPr>
          <a:xfrm>
            <a:off x="8652378" y="1366887"/>
            <a:ext cx="1121790" cy="622169"/>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Recorded Sound">
            <a:hlinkClick r:id="" action="ppaction://media"/>
            <a:extLst>
              <a:ext uri="{FF2B5EF4-FFF2-40B4-BE49-F238E27FC236}">
                <a16:creationId xmlns:a16="http://schemas.microsoft.com/office/drawing/2014/main" id="{7BB60228-23B0-495D-BB9B-17572C1D548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97652" y="5414405"/>
            <a:ext cx="1112362" cy="1112362"/>
          </a:xfrm>
          <a:prstGeom prst="rect">
            <a:avLst/>
          </a:prstGeom>
        </p:spPr>
      </p:pic>
    </p:spTree>
    <p:extLst>
      <p:ext uri="{BB962C8B-B14F-4D97-AF65-F5344CB8AC3E}">
        <p14:creationId xmlns:p14="http://schemas.microsoft.com/office/powerpoint/2010/main" val="1297708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3226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Advisory: College and Career Readiness</a:t>
            </a:r>
          </a:p>
        </p:txBody>
      </p:sp>
      <p:sp>
        <p:nvSpPr>
          <p:cNvPr id="3" name="Content Placeholder 2"/>
          <p:cNvSpPr>
            <a:spLocks noGrp="1"/>
          </p:cNvSpPr>
          <p:nvPr>
            <p:ph idx="1"/>
          </p:nvPr>
        </p:nvSpPr>
        <p:spPr/>
        <p:txBody>
          <a:bodyPr/>
          <a:lstStyle/>
          <a:p>
            <a:r>
              <a:rPr lang="en-US" dirty="0"/>
              <a:t>Teaches students about the various career pathways</a:t>
            </a:r>
          </a:p>
          <a:p>
            <a:r>
              <a:rPr lang="en-US" dirty="0"/>
              <a:t> Exposes and prepares them to select their high school endorsement</a:t>
            </a:r>
          </a:p>
          <a:p>
            <a:r>
              <a:rPr lang="en-US" dirty="0"/>
              <a:t> They explore career and college options through research</a:t>
            </a:r>
          </a:p>
          <a:p>
            <a:r>
              <a:rPr lang="en-US" dirty="0"/>
              <a:t> This content is embedded in the daily Advisory course</a:t>
            </a:r>
          </a:p>
        </p:txBody>
      </p:sp>
      <p:pic>
        <p:nvPicPr>
          <p:cNvPr id="4" name="Recorded Sound">
            <a:hlinkClick r:id="" action="ppaction://media"/>
            <a:extLst>
              <a:ext uri="{FF2B5EF4-FFF2-40B4-BE49-F238E27FC236}">
                <a16:creationId xmlns:a16="http://schemas.microsoft.com/office/drawing/2014/main" id="{B583EF4E-CC75-49E5-88BD-5EBA842E03E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251678" y="5128629"/>
            <a:ext cx="1346986" cy="1346986"/>
          </a:xfrm>
          <a:prstGeom prst="rect">
            <a:avLst/>
          </a:prstGeom>
        </p:spPr>
      </p:pic>
    </p:spTree>
    <p:extLst>
      <p:ext uri="{BB962C8B-B14F-4D97-AF65-F5344CB8AC3E}">
        <p14:creationId xmlns:p14="http://schemas.microsoft.com/office/powerpoint/2010/main" val="2596400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942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Advanced academics</a:t>
            </a:r>
          </a:p>
        </p:txBody>
      </p:sp>
      <p:sp>
        <p:nvSpPr>
          <p:cNvPr id="5" name="Text Placeholder 4"/>
          <p:cNvSpPr>
            <a:spLocks noGrp="1"/>
          </p:cNvSpPr>
          <p:nvPr>
            <p:ph type="body" idx="1"/>
          </p:nvPr>
        </p:nvSpPr>
        <p:spPr/>
        <p:txBody>
          <a:bodyPr vert="horz" lIns="91440" tIns="45720" rIns="91440" bIns="45720" rtlCol="0" anchor="t">
            <a:normAutofit/>
          </a:bodyPr>
          <a:lstStyle/>
          <a:p>
            <a:endParaRPr lang="en-US" dirty="0"/>
          </a:p>
        </p:txBody>
      </p:sp>
      <p:pic>
        <p:nvPicPr>
          <p:cNvPr id="2" name="Recorded Sound">
            <a:hlinkClick r:id="" action="ppaction://media"/>
            <a:extLst>
              <a:ext uri="{FF2B5EF4-FFF2-40B4-BE49-F238E27FC236}">
                <a16:creationId xmlns:a16="http://schemas.microsoft.com/office/drawing/2014/main" id="{A1BA0DE0-5684-4631-8047-B01DF1DC2F7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67780" y="5159781"/>
            <a:ext cx="1563802" cy="1563802"/>
          </a:xfrm>
          <a:prstGeom prst="rect">
            <a:avLst/>
          </a:prstGeom>
        </p:spPr>
      </p:pic>
    </p:spTree>
    <p:extLst>
      <p:ext uri="{BB962C8B-B14F-4D97-AF65-F5344CB8AC3E}">
        <p14:creationId xmlns:p14="http://schemas.microsoft.com/office/powerpoint/2010/main" val="1048261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58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Pre-AP, AP compared to General Education Curriculum</a:t>
            </a:r>
          </a:p>
        </p:txBody>
      </p:sp>
      <p:sp>
        <p:nvSpPr>
          <p:cNvPr id="6" name="Content Placeholder 5"/>
          <p:cNvSpPr>
            <a:spLocks noGrp="1"/>
          </p:cNvSpPr>
          <p:nvPr>
            <p:ph idx="1"/>
          </p:nvPr>
        </p:nvSpPr>
        <p:spPr>
          <a:xfrm>
            <a:off x="1251678" y="2286001"/>
            <a:ext cx="10178322" cy="4180113"/>
          </a:xfrm>
        </p:spPr>
        <p:txBody>
          <a:bodyPr>
            <a:normAutofit/>
          </a:bodyPr>
          <a:lstStyle/>
          <a:p>
            <a:pPr marL="285750" indent="-285750"/>
            <a:r>
              <a:rPr lang="en-US" b="1" dirty="0">
                <a:solidFill>
                  <a:schemeClr val="accent1">
                    <a:lumMod val="75000"/>
                  </a:schemeClr>
                </a:solidFill>
              </a:rPr>
              <a:t>What is Pre-AP?</a:t>
            </a:r>
          </a:p>
          <a:p>
            <a:pPr lvl="1"/>
            <a:r>
              <a:rPr lang="en-US" dirty="0">
                <a:solidFill>
                  <a:srgbClr val="002060"/>
                </a:solidFill>
              </a:rPr>
              <a:t>Pre advanced Placement classes are on-grade level academically advanced courses designed to challenge motivated students to understand rigorous content. The coursework requires students to</a:t>
            </a:r>
          </a:p>
          <a:p>
            <a:pPr lvl="1"/>
            <a:r>
              <a:rPr lang="en-US" dirty="0">
                <a:solidFill>
                  <a:srgbClr val="002060"/>
                </a:solidFill>
              </a:rPr>
              <a:t>engage in independent and analytical assignments.</a:t>
            </a:r>
          </a:p>
          <a:p>
            <a:pPr lvl="1"/>
            <a:endParaRPr lang="en-US" dirty="0">
              <a:solidFill>
                <a:srgbClr val="002060"/>
              </a:solidFill>
            </a:endParaRPr>
          </a:p>
          <a:p>
            <a:pPr marL="285750" indent="-285750"/>
            <a:r>
              <a:rPr lang="en-US" b="1" dirty="0">
                <a:solidFill>
                  <a:schemeClr val="accent1">
                    <a:lumMod val="75000"/>
                  </a:schemeClr>
                </a:solidFill>
              </a:rPr>
              <a:t>What is the difference between a Pre-AP and a General Education class?</a:t>
            </a:r>
          </a:p>
          <a:p>
            <a:pPr lvl="1"/>
            <a:r>
              <a:rPr lang="en-US" dirty="0">
                <a:solidFill>
                  <a:srgbClr val="002060"/>
                </a:solidFill>
              </a:rPr>
              <a:t>The curriculum for both Pre-AP and General Ed courses are built on the core academic curriculum following the Texas Education Agency guidelines for each course. This curriculum is called TEKS,</a:t>
            </a:r>
          </a:p>
          <a:p>
            <a:pPr lvl="1"/>
            <a:r>
              <a:rPr lang="en-US" dirty="0">
                <a:solidFill>
                  <a:srgbClr val="002060"/>
                </a:solidFill>
              </a:rPr>
              <a:t>or Texas Essential Knowledge and Skills. Students enrolled in Pre-AP should expect a faster class pace, more depth in classroom discussion, increased amount of reading, and overall greater academic expectations on assignments and time management.</a:t>
            </a:r>
          </a:p>
          <a:p>
            <a:endParaRPr lang="en-US" dirty="0"/>
          </a:p>
        </p:txBody>
      </p:sp>
      <p:pic>
        <p:nvPicPr>
          <p:cNvPr id="3" name="Recorded Sound">
            <a:hlinkClick r:id="" action="ppaction://media"/>
            <a:extLst>
              <a:ext uri="{FF2B5EF4-FFF2-40B4-BE49-F238E27FC236}">
                <a16:creationId xmlns:a16="http://schemas.microsoft.com/office/drawing/2014/main" id="{9AF0D7F0-4DC7-4311-894D-0722BF4C0B0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15892" y="5432316"/>
            <a:ext cx="1033798" cy="1033798"/>
          </a:xfrm>
          <a:prstGeom prst="rect">
            <a:avLst/>
          </a:prstGeom>
        </p:spPr>
      </p:pic>
    </p:spTree>
    <p:extLst>
      <p:ext uri="{BB962C8B-B14F-4D97-AF65-F5344CB8AC3E}">
        <p14:creationId xmlns:p14="http://schemas.microsoft.com/office/powerpoint/2010/main" val="47687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8144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51678" y="569167"/>
            <a:ext cx="10178322" cy="5971592"/>
          </a:xfrm>
        </p:spPr>
        <p:txBody>
          <a:bodyPr>
            <a:normAutofit lnSpcReduction="10000"/>
          </a:bodyPr>
          <a:lstStyle/>
          <a:p>
            <a:pPr marL="285750" indent="-285750"/>
            <a:r>
              <a:rPr lang="en-US" b="1" dirty="0">
                <a:solidFill>
                  <a:schemeClr val="accent1">
                    <a:lumMod val="75000"/>
                  </a:schemeClr>
                </a:solidFill>
              </a:rPr>
              <a:t>Why should my child take a Pre-AP class?</a:t>
            </a:r>
          </a:p>
          <a:p>
            <a:pPr lvl="1"/>
            <a:r>
              <a:rPr lang="en-US" dirty="0">
                <a:solidFill>
                  <a:srgbClr val="002060"/>
                </a:solidFill>
              </a:rPr>
              <a:t>Pre-AP middle school courses are designed to prepare students for high school Pre-AP and Advanced Placement (AP) courses. AP courses are college-level courses taught in a high school setting. At the end of each AP course an AP Exam is given. Qualifying scores on the AP Exams can possibly enable students to receive college credit and/or advanced standing at a university or college. Students taking Pre-AP courses should expect additional demands on time, personal organization, and commitment.</a:t>
            </a:r>
          </a:p>
          <a:p>
            <a:pPr marL="285750" indent="-285750"/>
            <a:endParaRPr lang="en-US" b="1" dirty="0">
              <a:solidFill>
                <a:schemeClr val="accent1">
                  <a:lumMod val="75000"/>
                </a:schemeClr>
              </a:solidFill>
            </a:endParaRPr>
          </a:p>
          <a:p>
            <a:pPr marL="285750" indent="-285750"/>
            <a:r>
              <a:rPr lang="en-US" b="1" dirty="0">
                <a:solidFill>
                  <a:schemeClr val="accent1">
                    <a:lumMod val="75000"/>
                  </a:schemeClr>
                </a:solidFill>
              </a:rPr>
              <a:t>In determining if a student is a match for Pre-AP courses consider the following:</a:t>
            </a:r>
          </a:p>
          <a:p>
            <a:pPr lvl="1"/>
            <a:r>
              <a:rPr lang="en-US" dirty="0">
                <a:solidFill>
                  <a:srgbClr val="002060"/>
                </a:solidFill>
              </a:rPr>
              <a:t>Teachers, parents, and students should work together to choose the most appropriate classes for student success. Students that are successful in Pre-AP courses tend to have some or all of the following characteristics:  </a:t>
            </a:r>
          </a:p>
          <a:p>
            <a:pPr marL="742950" lvl="1" indent="-285750">
              <a:buFont typeface="Arial" panose="020B0604020202020204" pitchFamily="34" charset="0"/>
              <a:buChar char="•"/>
            </a:pPr>
            <a:r>
              <a:rPr lang="en-US" dirty="0">
                <a:solidFill>
                  <a:srgbClr val="002060"/>
                </a:solidFill>
              </a:rPr>
              <a:t>Strong study skills and self-motivation   </a:t>
            </a:r>
          </a:p>
          <a:p>
            <a:pPr marL="742950" lvl="1" indent="-285750">
              <a:buFont typeface="Arial" panose="020B0604020202020204" pitchFamily="34" charset="0"/>
              <a:buChar char="•"/>
            </a:pPr>
            <a:r>
              <a:rPr lang="en-US" dirty="0">
                <a:solidFill>
                  <a:srgbClr val="002060"/>
                </a:solidFill>
              </a:rPr>
              <a:t>Proficient oral and communication skills</a:t>
            </a:r>
          </a:p>
          <a:p>
            <a:pPr marL="742950" lvl="1" indent="-285750">
              <a:buFont typeface="Arial" panose="020B0604020202020204" pitchFamily="34" charset="0"/>
              <a:buChar char="•"/>
            </a:pPr>
            <a:r>
              <a:rPr lang="en-US" dirty="0">
                <a:solidFill>
                  <a:srgbClr val="002060"/>
                </a:solidFill>
              </a:rPr>
              <a:t>Self-discipline to plan, organize, and carry out assigned tasks</a:t>
            </a:r>
          </a:p>
          <a:p>
            <a:pPr marL="742950" lvl="1" indent="-285750">
              <a:buFont typeface="Arial" panose="020B0604020202020204" pitchFamily="34" charset="0"/>
              <a:buChar char="•"/>
            </a:pPr>
            <a:r>
              <a:rPr lang="en-US" dirty="0">
                <a:solidFill>
                  <a:srgbClr val="002060"/>
                </a:solidFill>
              </a:rPr>
              <a:t>Good performance on STARR tests in the related core subjects</a:t>
            </a:r>
          </a:p>
          <a:p>
            <a:pPr marL="742950" lvl="1" indent="-285750">
              <a:buFont typeface="Arial" panose="020B0604020202020204" pitchFamily="34" charset="0"/>
              <a:buChar char="•"/>
            </a:pPr>
            <a:r>
              <a:rPr lang="en-US" dirty="0">
                <a:solidFill>
                  <a:srgbClr val="002060"/>
                </a:solidFill>
              </a:rPr>
              <a:t>Above average grade in the previous year related content area</a:t>
            </a:r>
          </a:p>
          <a:p>
            <a:endParaRPr lang="en-US" dirty="0"/>
          </a:p>
        </p:txBody>
      </p:sp>
      <p:pic>
        <p:nvPicPr>
          <p:cNvPr id="4" name="Recorded Sound">
            <a:hlinkClick r:id="" action="ppaction://media"/>
            <a:extLst>
              <a:ext uri="{FF2B5EF4-FFF2-40B4-BE49-F238E27FC236}">
                <a16:creationId xmlns:a16="http://schemas.microsoft.com/office/drawing/2014/main" id="{7CC3DCA5-7C68-425F-ACEE-246B7E7FAD2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92092" y="5421588"/>
            <a:ext cx="1119171" cy="1119171"/>
          </a:xfrm>
          <a:prstGeom prst="rect">
            <a:avLst/>
          </a:prstGeom>
        </p:spPr>
      </p:pic>
    </p:spTree>
    <p:extLst>
      <p:ext uri="{BB962C8B-B14F-4D97-AF65-F5344CB8AC3E}">
        <p14:creationId xmlns:p14="http://schemas.microsoft.com/office/powerpoint/2010/main" val="3407366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13292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Badge">
  <a:themeElements>
    <a:clrScheme name="Badge">
      <a:dk1>
        <a:sysClr val="windowText" lastClr="000000"/>
      </a:dk1>
      <a:lt1>
        <a:sysClr val="window" lastClr="FFFFFF"/>
      </a:lt1>
      <a:dk2>
        <a:srgbClr val="2A1A00"/>
      </a:dk2>
      <a:lt2>
        <a:srgbClr val="F3F3F2"/>
      </a:lt2>
      <a:accent1>
        <a:srgbClr val="F8B323"/>
      </a:accent1>
      <a:accent2>
        <a:srgbClr val="656A59"/>
      </a:accent2>
      <a:accent3>
        <a:srgbClr val="46B2B5"/>
      </a:accent3>
      <a:accent4>
        <a:srgbClr val="8CAA7E"/>
      </a:accent4>
      <a:accent5>
        <a:srgbClr val="D36F68"/>
      </a:accent5>
      <a:accent6>
        <a:srgbClr val="826276"/>
      </a:accent6>
      <a:hlink>
        <a:srgbClr val="46B2B5"/>
      </a:hlink>
      <a:folHlink>
        <a:srgbClr val="A46694"/>
      </a:folHlink>
    </a:clrScheme>
    <a:fontScheme name="Badge">
      <a:majorFont>
        <a:latin typeface="Impact" panose="020B080603090205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ill Sans MT" panose="020B0502020104020203"/>
        <a:ea typeface=""/>
        <a:cs typeface=""/>
        <a:font script="Grek" typeface="Corbel"/>
        <a:font script="Cyrl" typeface="Corbel"/>
        <a:font script="Jpan" typeface="メイリオ"/>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adg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12700" cap="flat" cmpd="sng" algn="in">
          <a:solidFill>
            <a:schemeClr val="phClr"/>
          </a:solidFill>
          <a:prstDash val="solid"/>
        </a:ln>
        <a:ln w="50800" cap="flat" cmpd="sng" algn="in">
          <a:solidFill>
            <a:schemeClr val="phClr"/>
          </a:solidFill>
          <a:prstDash val="solid"/>
        </a:ln>
      </a:lnStyleLst>
      <a:effectStyleLst>
        <a:effectStyle>
          <a:effectLst/>
        </a:effectStyle>
        <a:effectStyle>
          <a:effectLst/>
        </a:effectStyle>
        <a:effectStyle>
          <a:effectLst>
            <a:outerShdw blurRad="38100" dist="25400" dir="5400000" algn="ctr" rotWithShape="0">
              <a:srgbClr val="000000">
                <a:alpha val="2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adge" id="{71A07785-5930-41D4-9A83-E23602B48E98}" vid="{771EA782-DFA6-45B1-AEA3-661F1715B310}"/>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80ED5664F1F08B428D2B89113DE70336" ma:contentTypeVersion="13" ma:contentTypeDescription="Create a new document." ma:contentTypeScope="" ma:versionID="f8a6557d64eb489402a0f799b2fea25f">
  <xsd:schema xmlns:xsd="http://www.w3.org/2001/XMLSchema" xmlns:xs="http://www.w3.org/2001/XMLSchema" xmlns:p="http://schemas.microsoft.com/office/2006/metadata/properties" xmlns:ns3="9cb4386c-f792-4ef7-9f9e-1bba70ec03d5" xmlns:ns4="3d0e7407-48ad-4112-b3bc-b1fe1422a777" targetNamespace="http://schemas.microsoft.com/office/2006/metadata/properties" ma:root="true" ma:fieldsID="6249fe969dca769b32d857065aa81b36" ns3:_="" ns4:_="">
    <xsd:import namespace="9cb4386c-f792-4ef7-9f9e-1bba70ec03d5"/>
    <xsd:import namespace="3d0e7407-48ad-4112-b3bc-b1fe1422a777"/>
    <xsd:element name="properties">
      <xsd:complexType>
        <xsd:sequence>
          <xsd:element name="documentManagement">
            <xsd:complexType>
              <xsd:all>
                <xsd:element ref="ns3:SharedWithUsers" minOccurs="0"/>
                <xsd:element ref="ns4:MediaServiceMetadata" minOccurs="0"/>
                <xsd:element ref="ns4:MediaServiceFastMetadata" minOccurs="0"/>
                <xsd:element ref="ns3:SharedWithDetails" minOccurs="0"/>
                <xsd:element ref="ns3:SharingHintHash" minOccurs="0"/>
                <xsd:element ref="ns4:MediaServiceAutoTags" minOccurs="0"/>
                <xsd:element ref="ns4:MediaServiceDateTaken" minOccurs="0"/>
                <xsd:element ref="ns4:MediaServiceLocation" minOccurs="0"/>
                <xsd:element ref="ns4:MediaServiceOCR" minOccurs="0"/>
                <xsd:element ref="ns4:MediaServiceAutoKeyPoints" minOccurs="0"/>
                <xsd:element ref="ns4:MediaServiceKeyPoints"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cb4386c-f792-4ef7-9f9e-1bba70ec03d5"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description="" ma:internalName="SharedWithDetails" ma:readOnly="true">
      <xsd:simpleType>
        <xsd:restriction base="dms:Note">
          <xsd:maxLength value="255"/>
        </xsd:restriction>
      </xsd:simpleType>
    </xsd:element>
    <xsd:element name="SharingHintHash" ma:index="12"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d0e7407-48ad-4112-b3bc-b1fe1422a777" elementFormDefault="qualified">
    <xsd:import namespace="http://schemas.microsoft.com/office/2006/documentManagement/types"/>
    <xsd:import namespace="http://schemas.microsoft.com/office/infopath/2007/PartnerControls"/>
    <xsd:element name="MediaServiceMetadata" ma:index="9" nillable="true" ma:displayName="MediaServiceMetadata" ma:description="" ma:hidden="true" ma:internalName="MediaServiceMetadata" ma:readOnly="true">
      <xsd:simpleType>
        <xsd:restriction base="dms:Note"/>
      </xsd:simpleType>
    </xsd:element>
    <xsd:element name="MediaServiceFastMetadata" ma:index="10" nillable="true" ma:displayName="MediaServiceFastMetadata" ma:description="" ma:hidden="true" ma:internalName="MediaServiceFastMetadata" ma:readOnly="true">
      <xsd:simpleType>
        <xsd:restriction base="dms:Note"/>
      </xsd:simpleType>
    </xsd:element>
    <xsd:element name="MediaServiceAutoTags" ma:index="13" nillable="true" ma:displayName="MediaServiceAutoTags" ma:description="" ma:internalName="MediaServiceAutoTags" ma:readOnly="true">
      <xsd:simpleType>
        <xsd:restriction base="dms:Text"/>
      </xsd:simpleType>
    </xsd:element>
    <xsd:element name="MediaServiceDateTaken" ma:index="14" nillable="true" ma:displayName="MediaServiceDateTaken" ma:description="" ma:hidden="true" ma:internalName="MediaServiceDateTaken" ma:readOnly="true">
      <xsd:simpleType>
        <xsd:restriction base="dms:Text"/>
      </xsd:simpleType>
    </xsd:element>
    <xsd:element name="MediaServiceLocation" ma:index="15" nillable="true" ma:displayName="MediaServiceLocation" ma:description="" ma:internalName="MediaServiceLocation" ma:readOnly="true">
      <xsd:simpleType>
        <xsd:restriction base="dms:Text"/>
      </xsd:simpleType>
    </xsd:element>
    <xsd:element name="MediaServiceOCR" ma:index="16" nillable="true" ma:displayName="MediaServiceOCR" ma:internalName="MediaServiceOCR" ma:readOnly="true">
      <xsd:simpleType>
        <xsd:restriction base="dms:Note">
          <xsd:maxLength value="255"/>
        </xsd:restriction>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8D37CD5D-25A2-44D0-BFF1-46AB569E6FE3}">
  <ds:schemaRefs>
    <ds:schemaRef ds:uri="http://schemas.microsoft.com/sharepoint/v3/contenttype/forms"/>
  </ds:schemaRefs>
</ds:datastoreItem>
</file>

<file path=customXml/itemProps2.xml><?xml version="1.0" encoding="utf-8"?>
<ds:datastoreItem xmlns:ds="http://schemas.openxmlformats.org/officeDocument/2006/customXml" ds:itemID="{3F92C14E-C034-49AF-8B3E-04999FF53F8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cb4386c-f792-4ef7-9f9e-1bba70ec03d5"/>
    <ds:schemaRef ds:uri="3d0e7407-48ad-4112-b3bc-b1fe1422a77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107EF2B-E5E8-4CC0-BAA6-3800F6D48011}">
  <ds:schemaRefs>
    <ds:schemaRef ds:uri="http://schemas.microsoft.com/office/2006/documentManagement/types"/>
    <ds:schemaRef ds:uri="http://schemas.microsoft.com/office/infopath/2007/PartnerControls"/>
    <ds:schemaRef ds:uri="http://schemas.microsoft.com/office/2006/metadata/properties"/>
    <ds:schemaRef ds:uri="http://purl.org/dc/dcmitype/"/>
    <ds:schemaRef ds:uri="http://purl.org/dc/terms/"/>
    <ds:schemaRef ds:uri="http://purl.org/dc/elements/1.1/"/>
    <ds:schemaRef ds:uri="http://schemas.openxmlformats.org/package/2006/metadata/core-properties"/>
    <ds:schemaRef ds:uri="3d0e7407-48ad-4112-b3bc-b1fe1422a777"/>
    <ds:schemaRef ds:uri="9cb4386c-f792-4ef7-9f9e-1bba70ec03d5"/>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Badge</Template>
  <TotalTime>5525</TotalTime>
  <Words>1503</Words>
  <Application>Microsoft Office PowerPoint</Application>
  <PresentationFormat>Widescreen</PresentationFormat>
  <Paragraphs>112</Paragraphs>
  <Slides>18</Slides>
  <Notes>0</Notes>
  <HiddenSlides>0</HiddenSlides>
  <MMClips>18</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18</vt:i4>
      </vt:variant>
    </vt:vector>
  </HeadingPairs>
  <TitlesOfParts>
    <vt:vector size="22" baseType="lpstr">
      <vt:lpstr>Arial</vt:lpstr>
      <vt:lpstr>Gill Sans MT</vt:lpstr>
      <vt:lpstr>Impact</vt:lpstr>
      <vt:lpstr>Badge</vt:lpstr>
      <vt:lpstr>7th Grade  2021-22 Course Selection Guidance</vt:lpstr>
      <vt:lpstr>Why middle school?</vt:lpstr>
      <vt:lpstr>Middle School Courses</vt:lpstr>
      <vt:lpstr>7th Grade Required Courses                       &amp; Electives</vt:lpstr>
      <vt:lpstr>PowerPoint Presentation</vt:lpstr>
      <vt:lpstr>Advisory: College and Career Readiness</vt:lpstr>
      <vt:lpstr>Advanced academics</vt:lpstr>
      <vt:lpstr>What is Pre-AP, AP compared to General Education Curriculum</vt:lpstr>
      <vt:lpstr>PowerPoint Presentation</vt:lpstr>
      <vt:lpstr>High school courses in ms</vt:lpstr>
      <vt:lpstr>High school courses available to 7th graders</vt:lpstr>
      <vt:lpstr>High school classes in middle school </vt:lpstr>
      <vt:lpstr>Important terms and definitions</vt:lpstr>
      <vt:lpstr>Course Selection</vt:lpstr>
      <vt:lpstr>2021-22 Course Selection </vt:lpstr>
      <vt:lpstr>Online Course Selection</vt:lpstr>
      <vt:lpstr>Online course selection</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7th Grade Transition &amp; Course Selection</dc:title>
  <dc:creator>Buckhalton, Kimberly M</dc:creator>
  <cp:lastModifiedBy>Ezell, Michelle N</cp:lastModifiedBy>
  <cp:revision>71</cp:revision>
  <dcterms:created xsi:type="dcterms:W3CDTF">2017-01-16T20:41:34Z</dcterms:created>
  <dcterms:modified xsi:type="dcterms:W3CDTF">2021-02-01T02:03:24Z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0x01010080ED5664F1F08B428D2B89113DE70336</vt:lpwstr>
  </property>
</Properties>
</file>